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17"/>
  </p:notesMasterIdLst>
  <p:sldIdLst>
    <p:sldId id="27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9" r:id="rId16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1458" y="12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8-17T14:23:52.524" idx="2">
    <p:pos x="4344" y="143"/>
    <p:text>"8 x 2-bit" for clarity?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8-17T14:26:25.838" idx="5">
    <p:pos x="4979" y="143"/>
    <p:text>"8 x 2-bit" for clarity?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3A4B4-ADCF-4A8D-9CB7-BD69F07DEED6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DBBE2-769C-45E5-9C99-F28B9DC72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1475" eaLnBrk="0" hangingPunct="0">
              <a:tabLst>
                <a:tab pos="0" algn="l"/>
                <a:tab pos="897967" algn="l"/>
                <a:tab pos="1795933" algn="l"/>
                <a:tab pos="2693900" algn="l"/>
                <a:tab pos="3591866" algn="l"/>
                <a:tab pos="4489833" algn="l"/>
                <a:tab pos="5387799" algn="l"/>
                <a:tab pos="6285766" algn="l"/>
                <a:tab pos="7183732" algn="l"/>
                <a:tab pos="8081699" algn="l"/>
                <a:tab pos="8979665" algn="l"/>
                <a:tab pos="9877632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1pPr>
            <a:lvl2pPr marL="702756" indent="-270291" defTabSz="441475" eaLnBrk="0" hangingPunct="0">
              <a:tabLst>
                <a:tab pos="0" algn="l"/>
                <a:tab pos="897967" algn="l"/>
                <a:tab pos="1795933" algn="l"/>
                <a:tab pos="2693900" algn="l"/>
                <a:tab pos="3591866" algn="l"/>
                <a:tab pos="4489833" algn="l"/>
                <a:tab pos="5387799" algn="l"/>
                <a:tab pos="6285766" algn="l"/>
                <a:tab pos="7183732" algn="l"/>
                <a:tab pos="8081699" algn="l"/>
                <a:tab pos="8979665" algn="l"/>
                <a:tab pos="9877632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2pPr>
            <a:lvl3pPr marL="1081164" indent="-216233" defTabSz="441475" eaLnBrk="0" hangingPunct="0">
              <a:tabLst>
                <a:tab pos="0" algn="l"/>
                <a:tab pos="897967" algn="l"/>
                <a:tab pos="1795933" algn="l"/>
                <a:tab pos="2693900" algn="l"/>
                <a:tab pos="3591866" algn="l"/>
                <a:tab pos="4489833" algn="l"/>
                <a:tab pos="5387799" algn="l"/>
                <a:tab pos="6285766" algn="l"/>
                <a:tab pos="7183732" algn="l"/>
                <a:tab pos="8081699" algn="l"/>
                <a:tab pos="8979665" algn="l"/>
                <a:tab pos="9877632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3pPr>
            <a:lvl4pPr marL="1513629" indent="-216233" defTabSz="441475" eaLnBrk="0" hangingPunct="0">
              <a:tabLst>
                <a:tab pos="0" algn="l"/>
                <a:tab pos="897967" algn="l"/>
                <a:tab pos="1795933" algn="l"/>
                <a:tab pos="2693900" algn="l"/>
                <a:tab pos="3591866" algn="l"/>
                <a:tab pos="4489833" algn="l"/>
                <a:tab pos="5387799" algn="l"/>
                <a:tab pos="6285766" algn="l"/>
                <a:tab pos="7183732" algn="l"/>
                <a:tab pos="8081699" algn="l"/>
                <a:tab pos="8979665" algn="l"/>
                <a:tab pos="9877632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4pPr>
            <a:lvl5pPr marL="1946095" indent="-216233" defTabSz="441475" eaLnBrk="0" hangingPunct="0">
              <a:tabLst>
                <a:tab pos="0" algn="l"/>
                <a:tab pos="897967" algn="l"/>
                <a:tab pos="1795933" algn="l"/>
                <a:tab pos="2693900" algn="l"/>
                <a:tab pos="3591866" algn="l"/>
                <a:tab pos="4489833" algn="l"/>
                <a:tab pos="5387799" algn="l"/>
                <a:tab pos="6285766" algn="l"/>
                <a:tab pos="7183732" algn="l"/>
                <a:tab pos="8081699" algn="l"/>
                <a:tab pos="8979665" algn="l"/>
                <a:tab pos="9877632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5pPr>
            <a:lvl6pPr marL="2378560" indent="-216233" defTabSz="4414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97967" algn="l"/>
                <a:tab pos="1795933" algn="l"/>
                <a:tab pos="2693900" algn="l"/>
                <a:tab pos="3591866" algn="l"/>
                <a:tab pos="4489833" algn="l"/>
                <a:tab pos="5387799" algn="l"/>
                <a:tab pos="6285766" algn="l"/>
                <a:tab pos="7183732" algn="l"/>
                <a:tab pos="8081699" algn="l"/>
                <a:tab pos="8979665" algn="l"/>
                <a:tab pos="9877632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6pPr>
            <a:lvl7pPr marL="2811026" indent="-216233" defTabSz="4414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97967" algn="l"/>
                <a:tab pos="1795933" algn="l"/>
                <a:tab pos="2693900" algn="l"/>
                <a:tab pos="3591866" algn="l"/>
                <a:tab pos="4489833" algn="l"/>
                <a:tab pos="5387799" algn="l"/>
                <a:tab pos="6285766" algn="l"/>
                <a:tab pos="7183732" algn="l"/>
                <a:tab pos="8081699" algn="l"/>
                <a:tab pos="8979665" algn="l"/>
                <a:tab pos="9877632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7pPr>
            <a:lvl8pPr marL="3243491" indent="-216233" defTabSz="4414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97967" algn="l"/>
                <a:tab pos="1795933" algn="l"/>
                <a:tab pos="2693900" algn="l"/>
                <a:tab pos="3591866" algn="l"/>
                <a:tab pos="4489833" algn="l"/>
                <a:tab pos="5387799" algn="l"/>
                <a:tab pos="6285766" algn="l"/>
                <a:tab pos="7183732" algn="l"/>
                <a:tab pos="8081699" algn="l"/>
                <a:tab pos="8979665" algn="l"/>
                <a:tab pos="9877632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8pPr>
            <a:lvl9pPr marL="3675957" indent="-216233" defTabSz="4414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97967" algn="l"/>
                <a:tab pos="1795933" algn="l"/>
                <a:tab pos="2693900" algn="l"/>
                <a:tab pos="3591866" algn="l"/>
                <a:tab pos="4489833" algn="l"/>
                <a:tab pos="5387799" algn="l"/>
                <a:tab pos="6285766" algn="l"/>
                <a:tab pos="7183732" algn="l"/>
                <a:tab pos="8081699" algn="l"/>
                <a:tab pos="8979665" algn="l"/>
                <a:tab pos="9877632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FBD21D3-E262-41DF-AD15-0DBCAF736972}" type="slidenum">
              <a:rPr lang="en-US" sz="1100">
                <a:solidFill>
                  <a:srgbClr val="000000"/>
                </a:solidFill>
              </a:rPr>
              <a:pPr eaLnBrk="1" hangingPunct="1"/>
              <a:t>11</a:t>
            </a:fld>
            <a:endParaRPr lang="en-US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00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984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919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500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11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1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1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2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50233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51" r:id="rId8"/>
    <p:sldLayoutId id="214748365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4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4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comments" Target="../comments/commen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DRAM </a:t>
            </a:r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29295"/>
            <a:ext cx="5439300" cy="369332"/>
          </a:xfrm>
        </p:spPr>
        <p:txBody>
          <a:bodyPr/>
          <a:lstStyle/>
          <a:p>
            <a:r>
              <a:rPr lang="en-US" sz="2000" dirty="0" smtClean="0"/>
              <a:t>Module 6.1 – Memory Access Performance</a:t>
            </a:r>
            <a:endParaRPr lang="en-US" sz="2000" dirty="0"/>
          </a:p>
        </p:txBody>
      </p:sp>
      <p:sp>
        <p:nvSpPr>
          <p:cNvPr id="4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80">
        <p:fade/>
      </p:transition>
    </mc:Choice>
    <mc:Fallback xmlns="">
      <p:transition spd="med" advTm="140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DRAM Bursting with Banking</a:t>
            </a:r>
          </a:p>
        </p:txBody>
      </p:sp>
      <p:sp>
        <p:nvSpPr>
          <p:cNvPr id="64526" name="Rectangle 29"/>
          <p:cNvSpPr>
            <a:spLocks noChangeArrowheads="1"/>
          </p:cNvSpPr>
          <p:nvPr/>
        </p:nvSpPr>
        <p:spPr bwMode="auto">
          <a:xfrm>
            <a:off x="609600" y="1457964"/>
            <a:ext cx="1885950" cy="1285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27" name="Rectangle 30"/>
          <p:cNvSpPr>
            <a:spLocks noChangeArrowheads="1"/>
          </p:cNvSpPr>
          <p:nvPr/>
        </p:nvSpPr>
        <p:spPr bwMode="auto">
          <a:xfrm>
            <a:off x="2495550" y="145796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28" name="Rectangle 31"/>
          <p:cNvSpPr>
            <a:spLocks noChangeArrowheads="1"/>
          </p:cNvSpPr>
          <p:nvPr/>
        </p:nvSpPr>
        <p:spPr bwMode="auto">
          <a:xfrm>
            <a:off x="2724150" y="145796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29" name="Rectangle 33"/>
          <p:cNvSpPr>
            <a:spLocks noChangeArrowheads="1"/>
          </p:cNvSpPr>
          <p:nvPr/>
        </p:nvSpPr>
        <p:spPr bwMode="auto">
          <a:xfrm>
            <a:off x="1695450" y="1629415"/>
            <a:ext cx="35381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Single-Bank burst timing, dead time on interface</a:t>
            </a:r>
          </a:p>
        </p:txBody>
      </p:sp>
      <p:sp>
        <p:nvSpPr>
          <p:cNvPr id="64530" name="Rectangle 25"/>
          <p:cNvSpPr>
            <a:spLocks noChangeArrowheads="1"/>
          </p:cNvSpPr>
          <p:nvPr/>
        </p:nvSpPr>
        <p:spPr bwMode="auto">
          <a:xfrm>
            <a:off x="2952750" y="145796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31" name="Rectangle 27"/>
          <p:cNvSpPr>
            <a:spLocks noChangeArrowheads="1"/>
          </p:cNvSpPr>
          <p:nvPr/>
        </p:nvSpPr>
        <p:spPr bwMode="auto">
          <a:xfrm>
            <a:off x="3181350" y="145796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32" name="Rectangle 36"/>
          <p:cNvSpPr>
            <a:spLocks noChangeArrowheads="1"/>
          </p:cNvSpPr>
          <p:nvPr/>
        </p:nvSpPr>
        <p:spPr bwMode="auto">
          <a:xfrm>
            <a:off x="3409950" y="1457964"/>
            <a:ext cx="1885950" cy="1285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33" name="Rectangle 37"/>
          <p:cNvSpPr>
            <a:spLocks noChangeArrowheads="1"/>
          </p:cNvSpPr>
          <p:nvPr/>
        </p:nvSpPr>
        <p:spPr bwMode="auto">
          <a:xfrm>
            <a:off x="5295900" y="145796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34" name="Rectangle 38"/>
          <p:cNvSpPr>
            <a:spLocks noChangeArrowheads="1"/>
          </p:cNvSpPr>
          <p:nvPr/>
        </p:nvSpPr>
        <p:spPr bwMode="auto">
          <a:xfrm>
            <a:off x="5524500" y="145796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35" name="Rectangle 39"/>
          <p:cNvSpPr>
            <a:spLocks noChangeArrowheads="1"/>
          </p:cNvSpPr>
          <p:nvPr/>
        </p:nvSpPr>
        <p:spPr bwMode="auto">
          <a:xfrm>
            <a:off x="5753100" y="145796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36" name="Rectangle 40"/>
          <p:cNvSpPr>
            <a:spLocks noChangeArrowheads="1"/>
          </p:cNvSpPr>
          <p:nvPr/>
        </p:nvSpPr>
        <p:spPr bwMode="auto">
          <a:xfrm>
            <a:off x="5981700" y="145796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37" name="Rectangle 41"/>
          <p:cNvSpPr>
            <a:spLocks noChangeArrowheads="1"/>
          </p:cNvSpPr>
          <p:nvPr/>
        </p:nvSpPr>
        <p:spPr bwMode="auto">
          <a:xfrm>
            <a:off x="609600" y="2551924"/>
            <a:ext cx="1885950" cy="1285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38" name="Rectangle 42"/>
          <p:cNvSpPr>
            <a:spLocks noChangeArrowheads="1"/>
          </p:cNvSpPr>
          <p:nvPr/>
        </p:nvSpPr>
        <p:spPr bwMode="auto">
          <a:xfrm>
            <a:off x="2495550" y="255192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39" name="Rectangle 43"/>
          <p:cNvSpPr>
            <a:spLocks noChangeArrowheads="1"/>
          </p:cNvSpPr>
          <p:nvPr/>
        </p:nvSpPr>
        <p:spPr bwMode="auto">
          <a:xfrm>
            <a:off x="2724150" y="255192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40" name="Rectangle 44"/>
          <p:cNvSpPr>
            <a:spLocks noChangeArrowheads="1"/>
          </p:cNvSpPr>
          <p:nvPr/>
        </p:nvSpPr>
        <p:spPr bwMode="auto">
          <a:xfrm>
            <a:off x="2952750" y="255192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41" name="Rectangle 45"/>
          <p:cNvSpPr>
            <a:spLocks noChangeArrowheads="1"/>
          </p:cNvSpPr>
          <p:nvPr/>
        </p:nvSpPr>
        <p:spPr bwMode="auto">
          <a:xfrm>
            <a:off x="3181350" y="255192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42" name="Rectangle 46"/>
          <p:cNvSpPr>
            <a:spLocks noChangeArrowheads="1"/>
          </p:cNvSpPr>
          <p:nvPr/>
        </p:nvSpPr>
        <p:spPr bwMode="auto">
          <a:xfrm>
            <a:off x="3409950" y="2551924"/>
            <a:ext cx="1885950" cy="1285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43" name="Rectangle 47"/>
          <p:cNvSpPr>
            <a:spLocks noChangeArrowheads="1"/>
          </p:cNvSpPr>
          <p:nvPr/>
        </p:nvSpPr>
        <p:spPr bwMode="auto">
          <a:xfrm>
            <a:off x="5295900" y="255192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44" name="Rectangle 48"/>
          <p:cNvSpPr>
            <a:spLocks noChangeArrowheads="1"/>
          </p:cNvSpPr>
          <p:nvPr/>
        </p:nvSpPr>
        <p:spPr bwMode="auto">
          <a:xfrm>
            <a:off x="5524500" y="255192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45" name="Rectangle 49"/>
          <p:cNvSpPr>
            <a:spLocks noChangeArrowheads="1"/>
          </p:cNvSpPr>
          <p:nvPr/>
        </p:nvSpPr>
        <p:spPr bwMode="auto">
          <a:xfrm>
            <a:off x="5753100" y="255192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46" name="Rectangle 50"/>
          <p:cNvSpPr>
            <a:spLocks noChangeArrowheads="1"/>
          </p:cNvSpPr>
          <p:nvPr/>
        </p:nvSpPr>
        <p:spPr bwMode="auto">
          <a:xfrm>
            <a:off x="5981700" y="255192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47" name="Rectangle 51"/>
          <p:cNvSpPr>
            <a:spLocks noChangeArrowheads="1"/>
          </p:cNvSpPr>
          <p:nvPr/>
        </p:nvSpPr>
        <p:spPr bwMode="auto">
          <a:xfrm>
            <a:off x="609600" y="2851962"/>
            <a:ext cx="971550" cy="1285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48" name="Rectangle 52"/>
          <p:cNvSpPr>
            <a:spLocks noChangeArrowheads="1"/>
          </p:cNvSpPr>
          <p:nvPr/>
        </p:nvSpPr>
        <p:spPr bwMode="auto">
          <a:xfrm>
            <a:off x="1581150" y="2851962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49" name="Rectangle 53"/>
          <p:cNvSpPr>
            <a:spLocks noChangeArrowheads="1"/>
          </p:cNvSpPr>
          <p:nvPr/>
        </p:nvSpPr>
        <p:spPr bwMode="auto">
          <a:xfrm>
            <a:off x="1809750" y="2851962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50" name="Rectangle 54"/>
          <p:cNvSpPr>
            <a:spLocks noChangeArrowheads="1"/>
          </p:cNvSpPr>
          <p:nvPr/>
        </p:nvSpPr>
        <p:spPr bwMode="auto">
          <a:xfrm>
            <a:off x="2038350" y="2851962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51" name="Rectangle 55"/>
          <p:cNvSpPr>
            <a:spLocks noChangeArrowheads="1"/>
          </p:cNvSpPr>
          <p:nvPr/>
        </p:nvSpPr>
        <p:spPr bwMode="auto">
          <a:xfrm>
            <a:off x="2266950" y="2851962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52" name="Rectangle 56"/>
          <p:cNvSpPr>
            <a:spLocks noChangeArrowheads="1"/>
          </p:cNvSpPr>
          <p:nvPr/>
        </p:nvSpPr>
        <p:spPr bwMode="auto">
          <a:xfrm>
            <a:off x="2495550" y="2851962"/>
            <a:ext cx="1885950" cy="1285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53" name="Rectangle 57"/>
          <p:cNvSpPr>
            <a:spLocks noChangeArrowheads="1"/>
          </p:cNvSpPr>
          <p:nvPr/>
        </p:nvSpPr>
        <p:spPr bwMode="auto">
          <a:xfrm>
            <a:off x="4381500" y="2851962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54" name="Rectangle 58"/>
          <p:cNvSpPr>
            <a:spLocks noChangeArrowheads="1"/>
          </p:cNvSpPr>
          <p:nvPr/>
        </p:nvSpPr>
        <p:spPr bwMode="auto">
          <a:xfrm>
            <a:off x="4610100" y="2851962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55" name="Rectangle 59"/>
          <p:cNvSpPr>
            <a:spLocks noChangeArrowheads="1"/>
          </p:cNvSpPr>
          <p:nvPr/>
        </p:nvSpPr>
        <p:spPr bwMode="auto">
          <a:xfrm>
            <a:off x="4838700" y="2851962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56" name="Rectangle 60"/>
          <p:cNvSpPr>
            <a:spLocks noChangeArrowheads="1"/>
          </p:cNvSpPr>
          <p:nvPr/>
        </p:nvSpPr>
        <p:spPr bwMode="auto">
          <a:xfrm>
            <a:off x="5067300" y="2851962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57" name="Rectangle 61"/>
          <p:cNvSpPr>
            <a:spLocks noChangeArrowheads="1"/>
          </p:cNvSpPr>
          <p:nvPr/>
        </p:nvSpPr>
        <p:spPr bwMode="auto">
          <a:xfrm>
            <a:off x="5295900" y="2851962"/>
            <a:ext cx="971550" cy="1285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4558" name="Rectangle 62"/>
          <p:cNvSpPr>
            <a:spLocks noChangeArrowheads="1"/>
          </p:cNvSpPr>
          <p:nvPr/>
        </p:nvSpPr>
        <p:spPr bwMode="auto">
          <a:xfrm>
            <a:off x="1981201" y="2980551"/>
            <a:ext cx="3236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Multi-Bank burst timing, reduced dead time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187">
        <p:fade/>
      </p:transition>
    </mc:Choice>
    <mc:Fallback xmlns="">
      <p:transition spd="med" advTm="1311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GPU off-chip memory subsystem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NVIDIA GTX280 GPU: </a:t>
            </a:r>
          </a:p>
          <a:p>
            <a:pPr lvl="1"/>
            <a:r>
              <a:rPr lang="en-US" sz="1050" dirty="0"/>
              <a:t>Peak global memory bandwidth = 141.7GB/s</a:t>
            </a:r>
          </a:p>
          <a:p>
            <a:pPr lvl="1"/>
            <a:endParaRPr lang="en-US" sz="1050" dirty="0"/>
          </a:p>
          <a:p>
            <a:r>
              <a:rPr lang="en-US" dirty="0" smtClean="0"/>
              <a:t>Global memory (GDDR3) interface @ 1.1GHz</a:t>
            </a:r>
          </a:p>
          <a:p>
            <a:pPr lvl="1"/>
            <a:r>
              <a:rPr lang="en-US" sz="1050" dirty="0"/>
              <a:t>(Core speed @ 276Mhz)</a:t>
            </a:r>
          </a:p>
          <a:p>
            <a:pPr lvl="1"/>
            <a:r>
              <a:rPr lang="en-US" sz="1050" dirty="0"/>
              <a:t>For a typical 64-bit interface, we can sustain only about 17.6 GB/s (Recall DDR - 2 transfers per clock)</a:t>
            </a:r>
          </a:p>
          <a:p>
            <a:pPr lvl="1"/>
            <a:r>
              <a:rPr lang="en-US" sz="1050" dirty="0"/>
              <a:t>We need a lot more bandwidth (141.7 GB/s) – thus 8 memory channels</a:t>
            </a:r>
          </a:p>
          <a:p>
            <a:endParaRPr lang="en-US" sz="1200" dirty="0"/>
          </a:p>
          <a:p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9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9675">
        <p:fade/>
      </p:transition>
    </mc:Choice>
    <mc:Fallback xmlns="">
      <p:transition spd="med" advTm="2496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73">
        <p:fade/>
      </p:transition>
    </mc:Choice>
    <mc:Fallback xmlns="">
      <p:transition spd="med"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learn that memory bandwidth is a first-order performance factor in a massively parallel processor</a:t>
            </a:r>
          </a:p>
          <a:p>
            <a:pPr lvl="1"/>
            <a:r>
              <a:rPr lang="en-US" dirty="0" smtClean="0"/>
              <a:t>DRAM bursts, banks, and channels</a:t>
            </a:r>
          </a:p>
          <a:p>
            <a:pPr lvl="1"/>
            <a:r>
              <a:rPr lang="en-US" dirty="0" smtClean="0"/>
              <a:t>All concepts are also applicable to modern multicore processors</a:t>
            </a: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10">
        <p:fade/>
      </p:transition>
    </mc:Choice>
    <mc:Fallback xmlns="">
      <p:transition spd="med" advTm="318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Global Memory (DRAM) Bandwidth</a:t>
            </a:r>
          </a:p>
        </p:txBody>
      </p:sp>
      <p:pic>
        <p:nvPicPr>
          <p:cNvPr id="41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75" y="2823888"/>
            <a:ext cx="1525191" cy="2033588"/>
          </a:xfrm>
          <a:noFill/>
        </p:spPr>
      </p:pic>
      <p:sp>
        <p:nvSpPr>
          <p:cNvPr id="4099" name="Text Placeholder 5"/>
          <p:cNvSpPr>
            <a:spLocks noGrp="1"/>
          </p:cNvSpPr>
          <p:nvPr>
            <p:ph type="body" idx="4294967295"/>
          </p:nvPr>
        </p:nvSpPr>
        <p:spPr>
          <a:xfrm>
            <a:off x="1752600" y="1427163"/>
            <a:ext cx="915988" cy="360362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Ideal</a:t>
            </a:r>
          </a:p>
        </p:txBody>
      </p:sp>
      <p:sp>
        <p:nvSpPr>
          <p:cNvPr id="4100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756508" y="2832192"/>
            <a:ext cx="1066800" cy="360363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Reality</a:t>
            </a:r>
          </a:p>
        </p:txBody>
      </p:sp>
      <p:pic>
        <p:nvPicPr>
          <p:cNvPr id="4103" name="Picture 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6875" y="1427163"/>
            <a:ext cx="2016125" cy="1135062"/>
          </a:xfrm>
          <a:noFill/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223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375">
        <p:fade/>
      </p:transition>
    </mc:Choice>
    <mc:Fallback xmlns="">
      <p:transition spd="med" advTm="91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10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DRAM Core Array Organization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schemeClr val="bg1"/>
                </a:solidFill>
              </a:rPr>
              <a:t>Each </a:t>
            </a:r>
            <a:r>
              <a:rPr lang="en-US" sz="1200" dirty="0" smtClean="0">
                <a:solidFill>
                  <a:schemeClr val="bg1"/>
                </a:solidFill>
              </a:rPr>
              <a:t>DRAM core </a:t>
            </a:r>
            <a:r>
              <a:rPr lang="en-US" sz="1200" dirty="0">
                <a:solidFill>
                  <a:schemeClr val="bg1"/>
                </a:solidFill>
              </a:rPr>
              <a:t>array has about </a:t>
            </a:r>
            <a:r>
              <a:rPr lang="en-US" sz="1200" dirty="0" smtClean="0">
                <a:solidFill>
                  <a:schemeClr val="bg1"/>
                </a:solidFill>
              </a:rPr>
              <a:t>16M </a:t>
            </a:r>
            <a:r>
              <a:rPr lang="en-US" sz="1200" dirty="0">
                <a:solidFill>
                  <a:schemeClr val="bg1"/>
                </a:solidFill>
              </a:rPr>
              <a:t>bits</a:t>
            </a:r>
          </a:p>
          <a:p>
            <a:pPr>
              <a:lnSpc>
                <a:spcPct val="85000"/>
              </a:lnSpc>
              <a:spcBef>
                <a:spcPct val="100000"/>
              </a:spcBef>
            </a:pPr>
            <a:r>
              <a:rPr lang="en-US" sz="1200" dirty="0">
                <a:solidFill>
                  <a:schemeClr val="bg1"/>
                </a:solidFill>
              </a:rPr>
              <a:t>Each bit is stored in a tiny </a:t>
            </a:r>
            <a:r>
              <a:rPr lang="en-US" sz="1200" dirty="0" smtClean="0">
                <a:solidFill>
                  <a:schemeClr val="bg1"/>
                </a:solidFill>
              </a:rPr>
              <a:t>capacitor </a:t>
            </a:r>
            <a:r>
              <a:rPr lang="en-US" sz="1200" dirty="0">
                <a:solidFill>
                  <a:schemeClr val="bg1"/>
                </a:solidFill>
              </a:rPr>
              <a:t>made of one transistor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2982387" y="1829484"/>
            <a:ext cx="1485900" cy="10287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dirty="0">
                <a:solidFill>
                  <a:schemeClr val="bg1"/>
                </a:solidFill>
                <a:latin typeface="Arial" charset="0"/>
              </a:rPr>
              <a:t>Memory Cell</a:t>
            </a:r>
          </a:p>
          <a:p>
            <a:pPr algn="ctr" eaLnBrk="0" hangingPunct="0"/>
            <a:r>
              <a:rPr lang="en-US" sz="1400" dirty="0">
                <a:solidFill>
                  <a:schemeClr val="bg1"/>
                </a:solidFill>
                <a:latin typeface="Arial" charset="0"/>
              </a:rPr>
              <a:t>Core Array</a:t>
            </a: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961821" y="1829484"/>
            <a:ext cx="800100" cy="10287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dirty="0">
                <a:solidFill>
                  <a:schemeClr val="bg1"/>
                </a:solidFill>
                <a:latin typeface="Arial" charset="0"/>
              </a:rPr>
              <a:t>Row</a:t>
            </a:r>
          </a:p>
          <a:p>
            <a:pPr algn="ctr" eaLnBrk="0" hangingPunct="0"/>
            <a:r>
              <a:rPr lang="en-US" sz="1400" dirty="0">
                <a:solidFill>
                  <a:schemeClr val="bg1"/>
                </a:solidFill>
                <a:latin typeface="Arial" charset="0"/>
              </a:rPr>
              <a:t>Decoder</a:t>
            </a: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>
            <a:off x="2990521" y="2986771"/>
            <a:ext cx="1485900" cy="21431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>
                <a:solidFill>
                  <a:schemeClr val="bg1"/>
                </a:solidFill>
                <a:latin typeface="Arial" charset="0"/>
              </a:rPr>
              <a:t>Sense Amps</a:t>
            </a: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>
            <a:off x="2990521" y="3329671"/>
            <a:ext cx="1485900" cy="21431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>
                <a:solidFill>
                  <a:schemeClr val="bg1"/>
                </a:solidFill>
                <a:latin typeface="Arial" charset="0"/>
              </a:rPr>
              <a:t>Column Latches</a:t>
            </a:r>
          </a:p>
        </p:txBody>
      </p:sp>
      <p:sp>
        <p:nvSpPr>
          <p:cNvPr id="56329" name="Line 8"/>
          <p:cNvSpPr>
            <a:spLocks noChangeShapeType="1"/>
          </p:cNvSpPr>
          <p:nvPr/>
        </p:nvSpPr>
        <p:spPr bwMode="auto">
          <a:xfrm>
            <a:off x="2761921" y="2343834"/>
            <a:ext cx="2286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6332" name="AutoShape 11"/>
          <p:cNvSpPr>
            <a:spLocks noChangeArrowheads="1"/>
          </p:cNvSpPr>
          <p:nvPr/>
        </p:nvSpPr>
        <p:spPr bwMode="auto">
          <a:xfrm>
            <a:off x="2990521" y="3801160"/>
            <a:ext cx="1485900" cy="169664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31 w 21600"/>
              <a:gd name="T13" fmla="*/ 4431 h 21600"/>
              <a:gd name="T14" fmla="*/ 17169 w 21600"/>
              <a:gd name="T15" fmla="*/ 1716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262" y="21600"/>
                </a:lnTo>
                <a:lnTo>
                  <a:pt x="1633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>
                <a:solidFill>
                  <a:schemeClr val="bg1"/>
                </a:solidFill>
                <a:latin typeface="Arial" charset="0"/>
              </a:rPr>
              <a:t>Mux</a:t>
            </a:r>
          </a:p>
        </p:txBody>
      </p:sp>
      <p:sp>
        <p:nvSpPr>
          <p:cNvPr id="56333" name="Line 12"/>
          <p:cNvSpPr>
            <a:spLocks noChangeShapeType="1"/>
          </p:cNvSpPr>
          <p:nvPr/>
        </p:nvSpPr>
        <p:spPr bwMode="auto">
          <a:xfrm>
            <a:off x="3733471" y="3543984"/>
            <a:ext cx="0" cy="2571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6334" name="Line 13"/>
          <p:cNvSpPr>
            <a:spLocks noChangeShapeType="1"/>
          </p:cNvSpPr>
          <p:nvPr/>
        </p:nvSpPr>
        <p:spPr bwMode="auto">
          <a:xfrm>
            <a:off x="3733471" y="3972609"/>
            <a:ext cx="0" cy="257175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6335" name="Line 14"/>
          <p:cNvSpPr>
            <a:spLocks noChangeShapeType="1"/>
          </p:cNvSpPr>
          <p:nvPr/>
        </p:nvSpPr>
        <p:spPr bwMode="auto">
          <a:xfrm>
            <a:off x="1733221" y="2343834"/>
            <a:ext cx="228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6336" name="Line 15"/>
          <p:cNvSpPr>
            <a:spLocks noChangeShapeType="1"/>
          </p:cNvSpPr>
          <p:nvPr/>
        </p:nvSpPr>
        <p:spPr bwMode="auto">
          <a:xfrm>
            <a:off x="2819071" y="3886884"/>
            <a:ext cx="3429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6337" name="Text Box 16"/>
          <p:cNvSpPr txBox="1">
            <a:spLocks noChangeArrowheads="1"/>
          </p:cNvSpPr>
          <p:nvPr/>
        </p:nvSpPr>
        <p:spPr bwMode="auto">
          <a:xfrm>
            <a:off x="1370996" y="2084047"/>
            <a:ext cx="50847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 sz="1200" i="1" dirty="0">
                <a:latin typeface="Arial" charset="0"/>
              </a:rPr>
              <a:t>Row</a:t>
            </a:r>
          </a:p>
          <a:p>
            <a:r>
              <a:rPr lang="en-US" sz="1200" i="1" dirty="0" err="1">
                <a:latin typeface="Arial" charset="0"/>
              </a:rPr>
              <a:t>Addr</a:t>
            </a:r>
            <a:endParaRPr lang="en-US" sz="1200" i="1" dirty="0">
              <a:latin typeface="Arial" charset="0"/>
            </a:endParaRPr>
          </a:p>
        </p:txBody>
      </p:sp>
      <p:sp>
        <p:nvSpPr>
          <p:cNvPr id="56338" name="Text Box 17"/>
          <p:cNvSpPr txBox="1">
            <a:spLocks noChangeArrowheads="1"/>
          </p:cNvSpPr>
          <p:nvPr/>
        </p:nvSpPr>
        <p:spPr bwMode="auto">
          <a:xfrm>
            <a:off x="1508192" y="3689047"/>
            <a:ext cx="1339454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200" i="1" dirty="0">
                <a:latin typeface="Arial" charset="0"/>
              </a:rPr>
              <a:t>Column</a:t>
            </a:r>
          </a:p>
          <a:p>
            <a:pPr algn="r"/>
            <a:r>
              <a:rPr lang="en-US" sz="1200" i="1" dirty="0" err="1">
                <a:latin typeface="Arial" charset="0"/>
              </a:rPr>
              <a:t>Addr</a:t>
            </a:r>
            <a:endParaRPr lang="en-US" sz="1200" i="1" dirty="0">
              <a:latin typeface="Arial" charset="0"/>
            </a:endParaRPr>
          </a:p>
        </p:txBody>
      </p:sp>
      <p:sp>
        <p:nvSpPr>
          <p:cNvPr id="56339" name="Text Box 18"/>
          <p:cNvSpPr txBox="1">
            <a:spLocks noChangeArrowheads="1"/>
          </p:cNvSpPr>
          <p:nvPr/>
        </p:nvSpPr>
        <p:spPr bwMode="auto">
          <a:xfrm>
            <a:off x="2933372" y="4229785"/>
            <a:ext cx="1303498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 sz="1400" b="1" i="1" dirty="0">
                <a:latin typeface="Arial" charset="0"/>
              </a:rPr>
              <a:t>Off-chip Data</a:t>
            </a:r>
          </a:p>
        </p:txBody>
      </p:sp>
      <p:sp>
        <p:nvSpPr>
          <p:cNvPr id="56340" name="Text Box 19"/>
          <p:cNvSpPr txBox="1">
            <a:spLocks noChangeArrowheads="1"/>
          </p:cNvSpPr>
          <p:nvPr/>
        </p:nvSpPr>
        <p:spPr bwMode="auto">
          <a:xfrm>
            <a:off x="3733471" y="3586846"/>
            <a:ext cx="552011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 sz="1200" b="1" i="1" dirty="0">
                <a:latin typeface="Arial" charset="0"/>
              </a:rPr>
              <a:t>Wide</a:t>
            </a:r>
          </a:p>
        </p:txBody>
      </p:sp>
      <p:sp>
        <p:nvSpPr>
          <p:cNvPr id="56341" name="Text Box 20"/>
          <p:cNvSpPr txBox="1">
            <a:spLocks noChangeArrowheads="1"/>
          </p:cNvSpPr>
          <p:nvPr/>
        </p:nvSpPr>
        <p:spPr bwMode="auto">
          <a:xfrm>
            <a:off x="3733471" y="4015471"/>
            <a:ext cx="713657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 sz="1200" b="1" i="1" dirty="0">
                <a:latin typeface="Arial" charset="0"/>
              </a:rPr>
              <a:t>Narrow</a:t>
            </a:r>
          </a:p>
        </p:txBody>
      </p:sp>
      <p:cxnSp>
        <p:nvCxnSpPr>
          <p:cNvPr id="56342" name="Straight Connector 22"/>
          <p:cNvCxnSpPr>
            <a:cxnSpLocks noChangeShapeType="1"/>
          </p:cNvCxnSpPr>
          <p:nvPr/>
        </p:nvCxnSpPr>
        <p:spPr bwMode="auto">
          <a:xfrm>
            <a:off x="2705222" y="4272646"/>
            <a:ext cx="2457450" cy="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43" name="TextBox 23"/>
          <p:cNvSpPr txBox="1">
            <a:spLocks noChangeArrowheads="1"/>
          </p:cNvSpPr>
          <p:nvPr/>
        </p:nvSpPr>
        <p:spPr bwMode="auto">
          <a:xfrm>
            <a:off x="4468287" y="4000671"/>
            <a:ext cx="110639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/>
              <a:t>Pin Interface</a:t>
            </a:r>
          </a:p>
        </p:txBody>
      </p:sp>
      <p:sp>
        <p:nvSpPr>
          <p:cNvPr id="56330" name="Line 9"/>
          <p:cNvSpPr>
            <a:spLocks noChangeShapeType="1"/>
          </p:cNvSpPr>
          <p:nvPr/>
        </p:nvSpPr>
        <p:spPr bwMode="auto">
          <a:xfrm>
            <a:off x="3733471" y="2858184"/>
            <a:ext cx="0" cy="128588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>
            <a:off x="3733800" y="3205162"/>
            <a:ext cx="0" cy="128588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5131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6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191">
        <p:fade/>
      </p:transition>
    </mc:Choice>
    <mc:Fallback xmlns="">
      <p:transition spd="med" advTm="129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very small (8x2-bit) DRAM Core Array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3752850" y="17210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4210050" y="17210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4667250" y="17210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5124450" y="17210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3752850" y="20639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4667250" y="20639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5124450" y="20639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55" name="Rectangle 11"/>
          <p:cNvSpPr>
            <a:spLocks noChangeArrowheads="1"/>
          </p:cNvSpPr>
          <p:nvPr/>
        </p:nvSpPr>
        <p:spPr bwMode="auto">
          <a:xfrm>
            <a:off x="3752850" y="24068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>
            <a:off x="4210050" y="20639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57" name="Rectangle 13"/>
          <p:cNvSpPr>
            <a:spLocks noChangeArrowheads="1"/>
          </p:cNvSpPr>
          <p:nvPr/>
        </p:nvSpPr>
        <p:spPr bwMode="auto">
          <a:xfrm>
            <a:off x="4210050" y="24068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58" name="Rectangle 14"/>
          <p:cNvSpPr>
            <a:spLocks noChangeArrowheads="1"/>
          </p:cNvSpPr>
          <p:nvPr/>
        </p:nvSpPr>
        <p:spPr bwMode="auto">
          <a:xfrm>
            <a:off x="4667250" y="24068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5124450" y="24068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60" name="Rectangle 16"/>
          <p:cNvSpPr>
            <a:spLocks noChangeArrowheads="1"/>
          </p:cNvSpPr>
          <p:nvPr/>
        </p:nvSpPr>
        <p:spPr bwMode="auto">
          <a:xfrm>
            <a:off x="4210050" y="20639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4667250" y="27497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4210050" y="27497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63" name="Rectangle 19"/>
          <p:cNvSpPr>
            <a:spLocks noChangeArrowheads="1"/>
          </p:cNvSpPr>
          <p:nvPr/>
        </p:nvSpPr>
        <p:spPr bwMode="auto">
          <a:xfrm>
            <a:off x="3752850" y="27497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64" name="Rectangle 20"/>
          <p:cNvSpPr>
            <a:spLocks noChangeArrowheads="1"/>
          </p:cNvSpPr>
          <p:nvPr/>
        </p:nvSpPr>
        <p:spPr bwMode="auto">
          <a:xfrm>
            <a:off x="5124450" y="2749748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57365" name="Rectangle 21"/>
          <p:cNvSpPr>
            <a:spLocks noChangeArrowheads="1"/>
          </p:cNvSpPr>
          <p:nvPr/>
        </p:nvSpPr>
        <p:spPr bwMode="auto">
          <a:xfrm>
            <a:off x="2952750" y="1721048"/>
            <a:ext cx="457200" cy="1328738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cxnSp>
        <p:nvCxnSpPr>
          <p:cNvPr id="57366" name="Straight Arrow Connector 23"/>
          <p:cNvCxnSpPr>
            <a:cxnSpLocks noChangeShapeType="1"/>
            <a:endCxn id="57351" idx="3"/>
          </p:cNvCxnSpPr>
          <p:nvPr/>
        </p:nvCxnSpPr>
        <p:spPr bwMode="auto">
          <a:xfrm>
            <a:off x="3409950" y="1892499"/>
            <a:ext cx="2171700" cy="893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7" name="Straight Arrow Connector 25"/>
          <p:cNvCxnSpPr>
            <a:cxnSpLocks noChangeShapeType="1"/>
            <a:endCxn id="57354" idx="3"/>
          </p:cNvCxnSpPr>
          <p:nvPr/>
        </p:nvCxnSpPr>
        <p:spPr bwMode="auto">
          <a:xfrm>
            <a:off x="3409950" y="2235399"/>
            <a:ext cx="2171700" cy="893"/>
          </a:xfrm>
          <a:prstGeom prst="straightConnector1">
            <a:avLst/>
          </a:prstGeom>
          <a:noFill/>
          <a:ln w="762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8" name="Straight Arrow Connector 33"/>
          <p:cNvCxnSpPr>
            <a:cxnSpLocks noChangeShapeType="1"/>
            <a:endCxn id="57359" idx="3"/>
          </p:cNvCxnSpPr>
          <p:nvPr/>
        </p:nvCxnSpPr>
        <p:spPr bwMode="auto">
          <a:xfrm>
            <a:off x="3409950" y="2578299"/>
            <a:ext cx="2171700" cy="893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9" name="Straight Arrow Connector 35"/>
          <p:cNvCxnSpPr>
            <a:cxnSpLocks noChangeShapeType="1"/>
            <a:endCxn id="57364" idx="3"/>
          </p:cNvCxnSpPr>
          <p:nvPr/>
        </p:nvCxnSpPr>
        <p:spPr bwMode="auto">
          <a:xfrm>
            <a:off x="3409950" y="2921199"/>
            <a:ext cx="2171700" cy="893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370" name="TextBox 36"/>
          <p:cNvSpPr txBox="1">
            <a:spLocks noChangeArrowheads="1"/>
          </p:cNvSpPr>
          <p:nvPr/>
        </p:nvSpPr>
        <p:spPr bwMode="auto">
          <a:xfrm rot="-5400000">
            <a:off x="2763792" y="2133333"/>
            <a:ext cx="838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accent1"/>
                </a:solidFill>
              </a:rPr>
              <a:t>decode</a:t>
            </a:r>
          </a:p>
        </p:txBody>
      </p:sp>
      <p:sp>
        <p:nvSpPr>
          <p:cNvPr id="57371" name="Rectangle 37"/>
          <p:cNvSpPr>
            <a:spLocks noChangeArrowheads="1"/>
          </p:cNvSpPr>
          <p:nvPr/>
        </p:nvSpPr>
        <p:spPr bwMode="auto">
          <a:xfrm>
            <a:off x="1066800" y="153486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35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7372" name="Rectangle 38"/>
          <p:cNvSpPr>
            <a:spLocks noChangeArrowheads="1"/>
          </p:cNvSpPr>
          <p:nvPr/>
        </p:nvSpPr>
        <p:spPr bwMode="auto">
          <a:xfrm>
            <a:off x="1524000" y="153486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35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7373" name="Rectangle 39"/>
          <p:cNvSpPr>
            <a:spLocks noChangeArrowheads="1"/>
          </p:cNvSpPr>
          <p:nvPr/>
        </p:nvSpPr>
        <p:spPr bwMode="auto">
          <a:xfrm>
            <a:off x="1981200" y="153486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35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57374" name="Straight Connector 41"/>
          <p:cNvCxnSpPr>
            <a:cxnSpLocks noChangeShapeType="1"/>
            <a:stCxn id="57371" idx="2"/>
          </p:cNvCxnSpPr>
          <p:nvPr/>
        </p:nvCxnSpPr>
        <p:spPr bwMode="auto">
          <a:xfrm>
            <a:off x="1295400" y="1877765"/>
            <a:ext cx="0" cy="700087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75" name="Straight Arrow Connector 43"/>
          <p:cNvCxnSpPr>
            <a:cxnSpLocks noChangeShapeType="1"/>
          </p:cNvCxnSpPr>
          <p:nvPr/>
        </p:nvCxnSpPr>
        <p:spPr bwMode="auto">
          <a:xfrm>
            <a:off x="1295400" y="2577851"/>
            <a:ext cx="1657350" cy="447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76" name="Straight Connector 45"/>
          <p:cNvCxnSpPr>
            <a:cxnSpLocks noChangeShapeType="1"/>
            <a:stCxn id="57372" idx="2"/>
          </p:cNvCxnSpPr>
          <p:nvPr/>
        </p:nvCxnSpPr>
        <p:spPr bwMode="auto">
          <a:xfrm>
            <a:off x="1752600" y="1877765"/>
            <a:ext cx="0" cy="428625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77" name="Straight Arrow Connector 47"/>
          <p:cNvCxnSpPr>
            <a:cxnSpLocks noChangeShapeType="1"/>
          </p:cNvCxnSpPr>
          <p:nvPr/>
        </p:nvCxnSpPr>
        <p:spPr bwMode="auto">
          <a:xfrm>
            <a:off x="1752600" y="2306390"/>
            <a:ext cx="1200150" cy="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378" name="Rectangle 48"/>
          <p:cNvSpPr>
            <a:spLocks noChangeArrowheads="1"/>
          </p:cNvSpPr>
          <p:nvPr/>
        </p:nvSpPr>
        <p:spPr bwMode="auto">
          <a:xfrm>
            <a:off x="3752850" y="3349823"/>
            <a:ext cx="1885950" cy="257175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350">
                <a:solidFill>
                  <a:schemeClr val="accent1"/>
                </a:solidFill>
              </a:rPr>
              <a:t>Sense amps</a:t>
            </a:r>
          </a:p>
        </p:txBody>
      </p:sp>
      <p:cxnSp>
        <p:nvCxnSpPr>
          <p:cNvPr id="57379" name="Straight Arrow Connector 55"/>
          <p:cNvCxnSpPr>
            <a:cxnSpLocks noChangeShapeType="1"/>
          </p:cNvCxnSpPr>
          <p:nvPr/>
        </p:nvCxnSpPr>
        <p:spPr bwMode="auto">
          <a:xfrm rot="5400000">
            <a:off x="2967633" y="2406253"/>
            <a:ext cx="1800225" cy="119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0" name="Straight Arrow Connector 57"/>
          <p:cNvCxnSpPr>
            <a:cxnSpLocks noChangeShapeType="1"/>
          </p:cNvCxnSpPr>
          <p:nvPr/>
        </p:nvCxnSpPr>
        <p:spPr bwMode="auto">
          <a:xfrm rot="5400000">
            <a:off x="3480347" y="2406700"/>
            <a:ext cx="1801118" cy="119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1" name="Straight Arrow Connector 61"/>
          <p:cNvCxnSpPr>
            <a:cxnSpLocks noChangeShapeType="1"/>
          </p:cNvCxnSpPr>
          <p:nvPr/>
        </p:nvCxnSpPr>
        <p:spPr bwMode="auto">
          <a:xfrm rot="5400000">
            <a:off x="3938737" y="2406700"/>
            <a:ext cx="1801118" cy="119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2" name="Straight Arrow Connector 62"/>
          <p:cNvCxnSpPr>
            <a:cxnSpLocks noChangeShapeType="1"/>
          </p:cNvCxnSpPr>
          <p:nvPr/>
        </p:nvCxnSpPr>
        <p:spPr bwMode="auto">
          <a:xfrm rot="5400000">
            <a:off x="4338787" y="2406700"/>
            <a:ext cx="1801118" cy="119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383" name="AutoShape 11"/>
          <p:cNvSpPr>
            <a:spLocks noChangeArrowheads="1"/>
          </p:cNvSpPr>
          <p:nvPr/>
        </p:nvSpPr>
        <p:spPr bwMode="auto">
          <a:xfrm>
            <a:off x="3752850" y="3821311"/>
            <a:ext cx="1771650" cy="1714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31 w 21600"/>
              <a:gd name="T13" fmla="*/ 4431 h 21600"/>
              <a:gd name="T14" fmla="*/ 17169 w 21600"/>
              <a:gd name="T15" fmla="*/ 1716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262" y="21600"/>
                </a:lnTo>
                <a:lnTo>
                  <a:pt x="1633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500">
                <a:solidFill>
                  <a:schemeClr val="accent1"/>
                </a:solidFill>
                <a:latin typeface="Arial" charset="0"/>
              </a:rPr>
              <a:t>Mux</a:t>
            </a:r>
          </a:p>
        </p:txBody>
      </p:sp>
      <p:cxnSp>
        <p:nvCxnSpPr>
          <p:cNvPr id="57384" name="Straight Connector 65"/>
          <p:cNvCxnSpPr>
            <a:cxnSpLocks noChangeShapeType="1"/>
            <a:stCxn id="57373" idx="2"/>
          </p:cNvCxnSpPr>
          <p:nvPr/>
        </p:nvCxnSpPr>
        <p:spPr bwMode="auto">
          <a:xfrm>
            <a:off x="2209800" y="1877765"/>
            <a:ext cx="0" cy="2029271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5" name="Straight Arrow Connector 67"/>
          <p:cNvCxnSpPr>
            <a:cxnSpLocks noChangeShapeType="1"/>
          </p:cNvCxnSpPr>
          <p:nvPr/>
        </p:nvCxnSpPr>
        <p:spPr bwMode="auto">
          <a:xfrm rot="5400000" flipH="1" flipV="1">
            <a:off x="3095179" y="3009156"/>
            <a:ext cx="893" cy="177165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6" name="Straight Arrow Connector 69"/>
          <p:cNvCxnSpPr>
            <a:cxnSpLocks noChangeShapeType="1"/>
          </p:cNvCxnSpPr>
          <p:nvPr/>
        </p:nvCxnSpPr>
        <p:spPr bwMode="auto">
          <a:xfrm rot="5400000">
            <a:off x="3759994" y="3713858"/>
            <a:ext cx="214313" cy="238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7" name="Straight Arrow Connector 71"/>
          <p:cNvCxnSpPr>
            <a:cxnSpLocks noChangeShapeType="1"/>
          </p:cNvCxnSpPr>
          <p:nvPr/>
        </p:nvCxnSpPr>
        <p:spPr bwMode="auto">
          <a:xfrm rot="5400000">
            <a:off x="4274344" y="3713858"/>
            <a:ext cx="214313" cy="238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8" name="Straight Arrow Connector 73"/>
          <p:cNvCxnSpPr>
            <a:cxnSpLocks noChangeShapeType="1"/>
          </p:cNvCxnSpPr>
          <p:nvPr/>
        </p:nvCxnSpPr>
        <p:spPr bwMode="auto">
          <a:xfrm rot="5400000">
            <a:off x="4732587" y="3714006"/>
            <a:ext cx="213419" cy="1191"/>
          </a:xfrm>
          <a:prstGeom prst="straightConnector1">
            <a:avLst/>
          </a:prstGeom>
          <a:noFill/>
          <a:ln w="4127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89" name="Straight Arrow Connector 76"/>
          <p:cNvCxnSpPr>
            <a:cxnSpLocks noChangeShapeType="1"/>
          </p:cNvCxnSpPr>
          <p:nvPr/>
        </p:nvCxnSpPr>
        <p:spPr bwMode="auto">
          <a:xfrm rot="5400000">
            <a:off x="5131594" y="3713858"/>
            <a:ext cx="214313" cy="2381"/>
          </a:xfrm>
          <a:prstGeom prst="straightConnector1">
            <a:avLst/>
          </a:prstGeom>
          <a:noFill/>
          <a:ln w="4127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90" name="Straight Arrow Connector 80"/>
          <p:cNvCxnSpPr>
            <a:cxnSpLocks noChangeShapeType="1"/>
          </p:cNvCxnSpPr>
          <p:nvPr/>
        </p:nvCxnSpPr>
        <p:spPr bwMode="auto">
          <a:xfrm rot="5400000">
            <a:off x="4311105" y="4121200"/>
            <a:ext cx="256282" cy="1191"/>
          </a:xfrm>
          <a:prstGeom prst="straightConnector1">
            <a:avLst/>
          </a:prstGeom>
          <a:noFill/>
          <a:ln w="4127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73"/>
          <p:cNvCxnSpPr>
            <a:cxnSpLocks noChangeShapeType="1"/>
          </p:cNvCxnSpPr>
          <p:nvPr/>
        </p:nvCxnSpPr>
        <p:spPr bwMode="auto">
          <a:xfrm>
            <a:off x="4650584" y="4015086"/>
            <a:ext cx="0" cy="234853"/>
          </a:xfrm>
          <a:prstGeom prst="straightConnector1">
            <a:avLst/>
          </a:prstGeom>
          <a:noFill/>
          <a:ln w="4127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1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795">
        <p:fade/>
      </p:transition>
    </mc:Choice>
    <mc:Fallback xmlns="">
      <p:transition spd="med" advTm="687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DRAM Core Arrays are Slow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Reading from a cell in the core array is a very slow process</a:t>
            </a:r>
          </a:p>
          <a:p>
            <a:pPr lvl="1"/>
            <a:r>
              <a:rPr lang="en-US" sz="1000" dirty="0"/>
              <a:t>DDR: Core speed = ½ interface speed</a:t>
            </a:r>
          </a:p>
          <a:p>
            <a:pPr lvl="1"/>
            <a:r>
              <a:rPr lang="en-US" sz="1000" dirty="0"/>
              <a:t>DDR2/GDDR3: Core speed = ¼ interface speed</a:t>
            </a:r>
          </a:p>
          <a:p>
            <a:pPr lvl="1"/>
            <a:r>
              <a:rPr lang="en-US" sz="1000" dirty="0"/>
              <a:t>DDR3/GDDR4: Core speed = ⅛ interface speed</a:t>
            </a:r>
          </a:p>
          <a:p>
            <a:pPr lvl="1"/>
            <a:r>
              <a:rPr lang="en-US" sz="1000" dirty="0"/>
              <a:t>… likely to be worse in the future</a:t>
            </a:r>
          </a:p>
        </p:txBody>
      </p:sp>
      <p:sp>
        <p:nvSpPr>
          <p:cNvPr id="58372" name="Rectangle 3"/>
          <p:cNvSpPr>
            <a:spLocks noChangeArrowheads="1"/>
          </p:cNvSpPr>
          <p:nvPr/>
        </p:nvSpPr>
        <p:spPr bwMode="auto">
          <a:xfrm>
            <a:off x="1054713" y="2729864"/>
            <a:ext cx="313731" cy="1094021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58373" name="Rectangle 4"/>
          <p:cNvSpPr>
            <a:spLocks noChangeArrowheads="1"/>
          </p:cNvSpPr>
          <p:nvPr/>
        </p:nvSpPr>
        <p:spPr bwMode="auto">
          <a:xfrm rot="-5400000">
            <a:off x="819729" y="3109284"/>
            <a:ext cx="74411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decode</a:t>
            </a:r>
          </a:p>
        </p:txBody>
      </p:sp>
      <p:cxnSp>
        <p:nvCxnSpPr>
          <p:cNvPr id="58374" name="Straight Arrow Connector 6"/>
          <p:cNvCxnSpPr>
            <a:cxnSpLocks noChangeShapeType="1"/>
          </p:cNvCxnSpPr>
          <p:nvPr/>
        </p:nvCxnSpPr>
        <p:spPr bwMode="auto">
          <a:xfrm>
            <a:off x="1371723" y="3104257"/>
            <a:ext cx="4000500" cy="893"/>
          </a:xfrm>
          <a:prstGeom prst="straightConnector1">
            <a:avLst/>
          </a:prstGeom>
          <a:noFill/>
          <a:ln w="571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5" name="Straight Arrow Connector 8"/>
          <p:cNvCxnSpPr>
            <a:cxnSpLocks noChangeShapeType="1"/>
          </p:cNvCxnSpPr>
          <p:nvPr/>
        </p:nvCxnSpPr>
        <p:spPr bwMode="auto">
          <a:xfrm rot="5400000">
            <a:off x="2269600" y="3544104"/>
            <a:ext cx="1284982" cy="119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6" name="Straight Connector 10"/>
          <p:cNvCxnSpPr>
            <a:cxnSpLocks noChangeShapeType="1"/>
          </p:cNvCxnSpPr>
          <p:nvPr/>
        </p:nvCxnSpPr>
        <p:spPr bwMode="auto">
          <a:xfrm rot="5400000">
            <a:off x="3026388" y="3202379"/>
            <a:ext cx="17145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7" name="Straight Connector 13"/>
          <p:cNvCxnSpPr>
            <a:cxnSpLocks noChangeShapeType="1"/>
          </p:cNvCxnSpPr>
          <p:nvPr/>
        </p:nvCxnSpPr>
        <p:spPr bwMode="auto">
          <a:xfrm>
            <a:off x="3054963" y="3288104"/>
            <a:ext cx="1143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8" name="Straight Connector 15"/>
          <p:cNvCxnSpPr>
            <a:cxnSpLocks noChangeShapeType="1"/>
          </p:cNvCxnSpPr>
          <p:nvPr/>
        </p:nvCxnSpPr>
        <p:spPr bwMode="auto">
          <a:xfrm>
            <a:off x="2997813" y="3373829"/>
            <a:ext cx="228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9" name="Straight Connector 18"/>
          <p:cNvCxnSpPr>
            <a:cxnSpLocks noChangeShapeType="1"/>
          </p:cNvCxnSpPr>
          <p:nvPr/>
        </p:nvCxnSpPr>
        <p:spPr bwMode="auto">
          <a:xfrm rot="5400000">
            <a:off x="2954951" y="3416691"/>
            <a:ext cx="85725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0" name="Straight Connector 20"/>
          <p:cNvCxnSpPr>
            <a:cxnSpLocks noChangeShapeType="1"/>
          </p:cNvCxnSpPr>
          <p:nvPr/>
        </p:nvCxnSpPr>
        <p:spPr bwMode="auto">
          <a:xfrm rot="5400000">
            <a:off x="3183551" y="3416691"/>
            <a:ext cx="85725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1" name="Straight Connector 22"/>
          <p:cNvCxnSpPr>
            <a:cxnSpLocks noChangeShapeType="1"/>
          </p:cNvCxnSpPr>
          <p:nvPr/>
        </p:nvCxnSpPr>
        <p:spPr bwMode="auto">
          <a:xfrm>
            <a:off x="2883513" y="3459554"/>
            <a:ext cx="1143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2" name="Straight Connector 24"/>
          <p:cNvCxnSpPr>
            <a:cxnSpLocks noChangeShapeType="1"/>
          </p:cNvCxnSpPr>
          <p:nvPr/>
        </p:nvCxnSpPr>
        <p:spPr bwMode="auto">
          <a:xfrm>
            <a:off x="3226413" y="3459554"/>
            <a:ext cx="228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3" name="Straight Connector 26"/>
          <p:cNvCxnSpPr>
            <a:cxnSpLocks noChangeShapeType="1"/>
          </p:cNvCxnSpPr>
          <p:nvPr/>
        </p:nvCxnSpPr>
        <p:spPr bwMode="auto">
          <a:xfrm rot="5400000">
            <a:off x="3390719" y="3523848"/>
            <a:ext cx="128588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4" name="Straight Connector 28"/>
          <p:cNvCxnSpPr>
            <a:cxnSpLocks noChangeShapeType="1"/>
          </p:cNvCxnSpPr>
          <p:nvPr/>
        </p:nvCxnSpPr>
        <p:spPr bwMode="auto">
          <a:xfrm>
            <a:off x="3340713" y="3588141"/>
            <a:ext cx="228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5" name="Straight Connector 30"/>
          <p:cNvCxnSpPr>
            <a:cxnSpLocks noChangeShapeType="1"/>
          </p:cNvCxnSpPr>
          <p:nvPr/>
        </p:nvCxnSpPr>
        <p:spPr bwMode="auto">
          <a:xfrm>
            <a:off x="3340713" y="3673866"/>
            <a:ext cx="228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6" name="Straight Connector 32"/>
          <p:cNvCxnSpPr>
            <a:cxnSpLocks noChangeShapeType="1"/>
          </p:cNvCxnSpPr>
          <p:nvPr/>
        </p:nvCxnSpPr>
        <p:spPr bwMode="auto">
          <a:xfrm rot="5400000">
            <a:off x="3412151" y="3716729"/>
            <a:ext cx="85725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7" name="Straight Connector 34"/>
          <p:cNvCxnSpPr>
            <a:cxnSpLocks noChangeShapeType="1"/>
          </p:cNvCxnSpPr>
          <p:nvPr/>
        </p:nvCxnSpPr>
        <p:spPr bwMode="auto">
          <a:xfrm>
            <a:off x="3340713" y="3759591"/>
            <a:ext cx="2286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8" name="Straight Connector 36"/>
          <p:cNvCxnSpPr>
            <a:cxnSpLocks noChangeShapeType="1"/>
          </p:cNvCxnSpPr>
          <p:nvPr/>
        </p:nvCxnSpPr>
        <p:spPr bwMode="auto">
          <a:xfrm>
            <a:off x="3397863" y="3802454"/>
            <a:ext cx="1143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9" name="Straight Connector 44"/>
          <p:cNvCxnSpPr>
            <a:cxnSpLocks noChangeShapeType="1"/>
          </p:cNvCxnSpPr>
          <p:nvPr/>
        </p:nvCxnSpPr>
        <p:spPr bwMode="auto">
          <a:xfrm>
            <a:off x="3455013" y="3845316"/>
            <a:ext cx="5715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90" name="TextBox 47"/>
          <p:cNvSpPr txBox="1">
            <a:spLocks noChangeArrowheads="1"/>
          </p:cNvSpPr>
          <p:nvPr/>
        </p:nvSpPr>
        <p:spPr bwMode="auto">
          <a:xfrm>
            <a:off x="2282844" y="4100468"/>
            <a:ext cx="28003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350" dirty="0"/>
              <a:t>To sense amps </a:t>
            </a:r>
          </a:p>
        </p:txBody>
      </p:sp>
      <p:sp>
        <p:nvSpPr>
          <p:cNvPr id="58391" name="TextBox 49"/>
          <p:cNvSpPr txBox="1">
            <a:spLocks noChangeArrowheads="1"/>
          </p:cNvSpPr>
          <p:nvPr/>
        </p:nvSpPr>
        <p:spPr bwMode="auto">
          <a:xfrm>
            <a:off x="3508025" y="3459554"/>
            <a:ext cx="19431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sz="1050" dirty="0"/>
              <a:t>A very small capacitance that stores a data bit</a:t>
            </a:r>
          </a:p>
        </p:txBody>
      </p:sp>
      <p:sp>
        <p:nvSpPr>
          <p:cNvPr id="58392" name="TextBox 52"/>
          <p:cNvSpPr txBox="1">
            <a:spLocks noChangeArrowheads="1"/>
          </p:cNvSpPr>
          <p:nvPr/>
        </p:nvSpPr>
        <p:spPr bwMode="auto">
          <a:xfrm>
            <a:off x="2911495" y="2724150"/>
            <a:ext cx="280350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050" dirty="0"/>
              <a:t>About 1000 cells connected to each vertical line 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185">
        <p:fade/>
      </p:transition>
    </mc:Choice>
    <mc:Fallback xmlns="">
      <p:transition spd="med" advTm="2011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DRAM Bursting</a:t>
            </a:r>
          </a:p>
        </p:txBody>
      </p:sp>
      <p:sp>
        <p:nvSpPr>
          <p:cNvPr id="5939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DDR{2,3} SDRAM cores clocked at 1/N speed of the interface:</a:t>
            </a:r>
          </a:p>
          <a:p>
            <a:pPr lvl="1"/>
            <a:r>
              <a:rPr lang="en-US" sz="1200" dirty="0"/>
              <a:t>Load (N × interface width) of DRAM bits from the same row at once to an internal buffer, then transfer in N steps at interface speed</a:t>
            </a:r>
          </a:p>
          <a:p>
            <a:pPr lvl="1"/>
            <a:r>
              <a:rPr lang="en-US" dirty="0" smtClean="0"/>
              <a:t>DDR3/GDDR4: buffer width = 8X interface width</a:t>
            </a:r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38175" y="2343150"/>
            <a:ext cx="2981325" cy="1597025"/>
          </a:xfr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655">
        <p:fade/>
      </p:transition>
    </mc:Choice>
    <mc:Fallback xmlns="">
      <p:transition spd="med" advTm="1946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DRAM Bursting Timing Example</a:t>
            </a:r>
          </a:p>
        </p:txBody>
      </p:sp>
      <p:cxnSp>
        <p:nvCxnSpPr>
          <p:cNvPr id="62468" name="Straight Arrow Connector 4"/>
          <p:cNvCxnSpPr>
            <a:cxnSpLocks noChangeShapeType="1"/>
          </p:cNvCxnSpPr>
          <p:nvPr/>
        </p:nvCxnSpPr>
        <p:spPr bwMode="auto">
          <a:xfrm>
            <a:off x="152400" y="2212293"/>
            <a:ext cx="6572250" cy="893"/>
          </a:xfrm>
          <a:prstGeom prst="straightConnector1">
            <a:avLst/>
          </a:prstGeom>
          <a:noFill/>
          <a:ln w="762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69" name="TextBox 5"/>
          <p:cNvSpPr txBox="1">
            <a:spLocks noChangeArrowheads="1"/>
          </p:cNvSpPr>
          <p:nvPr/>
        </p:nvSpPr>
        <p:spPr bwMode="auto">
          <a:xfrm>
            <a:off x="5723334" y="1936946"/>
            <a:ext cx="4603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dirty="0"/>
              <a:t>time</a:t>
            </a:r>
          </a:p>
        </p:txBody>
      </p:sp>
      <p:sp>
        <p:nvSpPr>
          <p:cNvPr id="62470" name="TextBox 6"/>
          <p:cNvSpPr txBox="1">
            <a:spLocks noChangeArrowheads="1"/>
          </p:cNvSpPr>
          <p:nvPr/>
        </p:nvSpPr>
        <p:spPr bwMode="auto">
          <a:xfrm>
            <a:off x="98130" y="1226898"/>
            <a:ext cx="1143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sz="1050" dirty="0"/>
              <a:t>Address bits to decoder</a:t>
            </a:r>
          </a:p>
        </p:txBody>
      </p:sp>
      <p:cxnSp>
        <p:nvCxnSpPr>
          <p:cNvPr id="62471" name="Straight Arrow Connector 10"/>
          <p:cNvCxnSpPr>
            <a:cxnSpLocks noChangeShapeType="1"/>
          </p:cNvCxnSpPr>
          <p:nvPr/>
        </p:nvCxnSpPr>
        <p:spPr bwMode="auto">
          <a:xfrm rot="5400000">
            <a:off x="203002" y="1933090"/>
            <a:ext cx="471488" cy="119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2" name="Straight Arrow Connector 12"/>
          <p:cNvCxnSpPr>
            <a:cxnSpLocks noChangeShapeType="1"/>
          </p:cNvCxnSpPr>
          <p:nvPr/>
        </p:nvCxnSpPr>
        <p:spPr bwMode="auto">
          <a:xfrm>
            <a:off x="438150" y="1997980"/>
            <a:ext cx="1908810" cy="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3" name="TextBox 13"/>
          <p:cNvSpPr txBox="1">
            <a:spLocks noChangeArrowheads="1"/>
          </p:cNvSpPr>
          <p:nvPr/>
        </p:nvSpPr>
        <p:spPr bwMode="auto">
          <a:xfrm>
            <a:off x="752475" y="1700477"/>
            <a:ext cx="2057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050" dirty="0"/>
              <a:t>Core Array access delay</a:t>
            </a:r>
          </a:p>
        </p:txBody>
      </p:sp>
      <p:cxnSp>
        <p:nvCxnSpPr>
          <p:cNvPr id="62474" name="Straight Arrow Connector 15"/>
          <p:cNvCxnSpPr>
            <a:cxnSpLocks noChangeShapeType="1"/>
          </p:cNvCxnSpPr>
          <p:nvPr/>
        </p:nvCxnSpPr>
        <p:spPr bwMode="auto">
          <a:xfrm>
            <a:off x="2363529" y="2002666"/>
            <a:ext cx="285750" cy="893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6" name="TextBox 20"/>
          <p:cNvSpPr txBox="1">
            <a:spLocks noChangeArrowheads="1"/>
          </p:cNvSpPr>
          <p:nvPr/>
        </p:nvSpPr>
        <p:spPr bwMode="auto">
          <a:xfrm>
            <a:off x="2200610" y="1481273"/>
            <a:ext cx="918842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sz="1200" dirty="0"/>
              <a:t>bits</a:t>
            </a:r>
          </a:p>
          <a:p>
            <a:pPr algn="ctr" eaLnBrk="1" hangingPunct="1"/>
            <a:r>
              <a:rPr lang="en-US" sz="1200" dirty="0"/>
              <a:t>o</a:t>
            </a:r>
            <a:r>
              <a:rPr lang="en-US" sz="1200" dirty="0" smtClean="0"/>
              <a:t>n interface</a:t>
            </a:r>
            <a:endParaRPr lang="en-US" sz="1200" dirty="0"/>
          </a:p>
        </p:txBody>
      </p:sp>
      <p:sp>
        <p:nvSpPr>
          <p:cNvPr id="62478" name="Rectangle 23"/>
          <p:cNvSpPr>
            <a:spLocks noChangeArrowheads="1"/>
          </p:cNvSpPr>
          <p:nvPr/>
        </p:nvSpPr>
        <p:spPr bwMode="auto">
          <a:xfrm>
            <a:off x="466725" y="2380103"/>
            <a:ext cx="1885950" cy="1285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2479" name="Rectangle 24"/>
          <p:cNvSpPr>
            <a:spLocks noChangeArrowheads="1"/>
          </p:cNvSpPr>
          <p:nvPr/>
        </p:nvSpPr>
        <p:spPr bwMode="auto">
          <a:xfrm>
            <a:off x="2352675" y="2380103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2480" name="Rectangle 26"/>
          <p:cNvSpPr>
            <a:spLocks noChangeArrowheads="1"/>
          </p:cNvSpPr>
          <p:nvPr/>
        </p:nvSpPr>
        <p:spPr bwMode="auto">
          <a:xfrm>
            <a:off x="2581275" y="2380103"/>
            <a:ext cx="1885950" cy="1285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2481" name="Rectangle 28"/>
          <p:cNvSpPr>
            <a:spLocks noChangeArrowheads="1"/>
          </p:cNvSpPr>
          <p:nvPr/>
        </p:nvSpPr>
        <p:spPr bwMode="auto">
          <a:xfrm>
            <a:off x="4467225" y="2380103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2482" name="Rectangle 29"/>
          <p:cNvSpPr>
            <a:spLocks noChangeArrowheads="1"/>
          </p:cNvSpPr>
          <p:nvPr/>
        </p:nvSpPr>
        <p:spPr bwMode="auto">
          <a:xfrm>
            <a:off x="466725" y="2891484"/>
            <a:ext cx="1885950" cy="1285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2483" name="Rectangle 30"/>
          <p:cNvSpPr>
            <a:spLocks noChangeArrowheads="1"/>
          </p:cNvSpPr>
          <p:nvPr/>
        </p:nvSpPr>
        <p:spPr bwMode="auto">
          <a:xfrm>
            <a:off x="2352675" y="289148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2484" name="Rectangle 31"/>
          <p:cNvSpPr>
            <a:spLocks noChangeArrowheads="1"/>
          </p:cNvSpPr>
          <p:nvPr/>
        </p:nvSpPr>
        <p:spPr bwMode="auto">
          <a:xfrm>
            <a:off x="2581275" y="2891484"/>
            <a:ext cx="228600" cy="12858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2485" name="TextBox 32"/>
          <p:cNvSpPr txBox="1">
            <a:spLocks noChangeArrowheads="1"/>
          </p:cNvSpPr>
          <p:nvPr/>
        </p:nvSpPr>
        <p:spPr bwMode="auto">
          <a:xfrm>
            <a:off x="2346960" y="2541018"/>
            <a:ext cx="2914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Non-burst timing</a:t>
            </a:r>
          </a:p>
        </p:txBody>
      </p:sp>
      <p:sp>
        <p:nvSpPr>
          <p:cNvPr id="62486" name="Rectangle 33"/>
          <p:cNvSpPr>
            <a:spLocks noChangeArrowheads="1"/>
          </p:cNvSpPr>
          <p:nvPr/>
        </p:nvSpPr>
        <p:spPr bwMode="auto">
          <a:xfrm>
            <a:off x="2352676" y="3062935"/>
            <a:ext cx="10198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Burst timing</a:t>
            </a:r>
          </a:p>
        </p:txBody>
      </p:sp>
      <p:sp>
        <p:nvSpPr>
          <p:cNvPr id="62487" name="Rectangle 34"/>
          <p:cNvSpPr>
            <a:spLocks noChangeArrowheads="1"/>
          </p:cNvSpPr>
          <p:nvPr/>
        </p:nvSpPr>
        <p:spPr bwMode="auto">
          <a:xfrm>
            <a:off x="4695825" y="2380103"/>
            <a:ext cx="1885950" cy="1285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2488" name="TextBox 35"/>
          <p:cNvSpPr txBox="1">
            <a:spLocks noChangeArrowheads="1"/>
          </p:cNvSpPr>
          <p:nvPr/>
        </p:nvSpPr>
        <p:spPr bwMode="auto">
          <a:xfrm>
            <a:off x="2638425" y="3601819"/>
            <a:ext cx="3943350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dirty="0"/>
              <a:t>Modern DRAM systems are designed to </a:t>
            </a:r>
            <a:r>
              <a:rPr lang="en-US" sz="1200" dirty="0" smtClean="0"/>
              <a:t>always be accessed </a:t>
            </a:r>
            <a:r>
              <a:rPr lang="en-US" sz="1200" dirty="0"/>
              <a:t>in burst mode. Burst bytes are transferred </a:t>
            </a:r>
            <a:r>
              <a:rPr lang="en-US" sz="1200" dirty="0" smtClean="0"/>
              <a:t>to the processor but </a:t>
            </a:r>
            <a:r>
              <a:rPr lang="en-US" sz="1200" dirty="0"/>
              <a:t>discarded when accesses are not to sequential locations.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019">
        <p:fade/>
      </p:transition>
    </mc:Choice>
    <mc:Fallback xmlns="">
      <p:transition spd="med" advTm="1230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DRAM Banks</a:t>
            </a:r>
          </a:p>
        </p:txBody>
      </p:sp>
      <p:sp>
        <p:nvSpPr>
          <p:cNvPr id="63492" name="Rectangle 5"/>
          <p:cNvSpPr>
            <a:spLocks noChangeArrowheads="1"/>
          </p:cNvSpPr>
          <p:nvPr/>
        </p:nvSpPr>
        <p:spPr bwMode="auto">
          <a:xfrm>
            <a:off x="1857375" y="14573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493" name="Rectangle 6"/>
          <p:cNvSpPr>
            <a:spLocks noChangeArrowheads="1"/>
          </p:cNvSpPr>
          <p:nvPr/>
        </p:nvSpPr>
        <p:spPr bwMode="auto">
          <a:xfrm>
            <a:off x="2314575" y="14573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494" name="Rectangle 7"/>
          <p:cNvSpPr>
            <a:spLocks noChangeArrowheads="1"/>
          </p:cNvSpPr>
          <p:nvPr/>
        </p:nvSpPr>
        <p:spPr bwMode="auto">
          <a:xfrm>
            <a:off x="2771775" y="14573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495" name="Rectangle 8"/>
          <p:cNvSpPr>
            <a:spLocks noChangeArrowheads="1"/>
          </p:cNvSpPr>
          <p:nvPr/>
        </p:nvSpPr>
        <p:spPr bwMode="auto">
          <a:xfrm>
            <a:off x="3228975" y="14573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496" name="Rectangle 9"/>
          <p:cNvSpPr>
            <a:spLocks noChangeArrowheads="1"/>
          </p:cNvSpPr>
          <p:nvPr/>
        </p:nvSpPr>
        <p:spPr bwMode="auto">
          <a:xfrm>
            <a:off x="1857375" y="18002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497" name="Rectangle 10"/>
          <p:cNvSpPr>
            <a:spLocks noChangeArrowheads="1"/>
          </p:cNvSpPr>
          <p:nvPr/>
        </p:nvSpPr>
        <p:spPr bwMode="auto">
          <a:xfrm>
            <a:off x="2771775" y="18002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498" name="Rectangle 11"/>
          <p:cNvSpPr>
            <a:spLocks noChangeArrowheads="1"/>
          </p:cNvSpPr>
          <p:nvPr/>
        </p:nvSpPr>
        <p:spPr bwMode="auto">
          <a:xfrm>
            <a:off x="3228975" y="18002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499" name="Rectangle 12"/>
          <p:cNvSpPr>
            <a:spLocks noChangeArrowheads="1"/>
          </p:cNvSpPr>
          <p:nvPr/>
        </p:nvSpPr>
        <p:spPr bwMode="auto">
          <a:xfrm>
            <a:off x="1857375" y="21431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00" name="Rectangle 13"/>
          <p:cNvSpPr>
            <a:spLocks noChangeArrowheads="1"/>
          </p:cNvSpPr>
          <p:nvPr/>
        </p:nvSpPr>
        <p:spPr bwMode="auto">
          <a:xfrm>
            <a:off x="2314575" y="18002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01" name="Rectangle 14"/>
          <p:cNvSpPr>
            <a:spLocks noChangeArrowheads="1"/>
          </p:cNvSpPr>
          <p:nvPr/>
        </p:nvSpPr>
        <p:spPr bwMode="auto">
          <a:xfrm>
            <a:off x="2314575" y="21431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02" name="Rectangle 15"/>
          <p:cNvSpPr>
            <a:spLocks noChangeArrowheads="1"/>
          </p:cNvSpPr>
          <p:nvPr/>
        </p:nvSpPr>
        <p:spPr bwMode="auto">
          <a:xfrm>
            <a:off x="2771775" y="21431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03" name="Rectangle 16"/>
          <p:cNvSpPr>
            <a:spLocks noChangeArrowheads="1"/>
          </p:cNvSpPr>
          <p:nvPr/>
        </p:nvSpPr>
        <p:spPr bwMode="auto">
          <a:xfrm>
            <a:off x="3228975" y="21431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04" name="Rectangle 17"/>
          <p:cNvSpPr>
            <a:spLocks noChangeArrowheads="1"/>
          </p:cNvSpPr>
          <p:nvPr/>
        </p:nvSpPr>
        <p:spPr bwMode="auto">
          <a:xfrm>
            <a:off x="2314575" y="18002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05" name="Rectangle 18"/>
          <p:cNvSpPr>
            <a:spLocks noChangeArrowheads="1"/>
          </p:cNvSpPr>
          <p:nvPr/>
        </p:nvSpPr>
        <p:spPr bwMode="auto">
          <a:xfrm>
            <a:off x="2771775" y="24860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06" name="Rectangle 19"/>
          <p:cNvSpPr>
            <a:spLocks noChangeArrowheads="1"/>
          </p:cNvSpPr>
          <p:nvPr/>
        </p:nvSpPr>
        <p:spPr bwMode="auto">
          <a:xfrm>
            <a:off x="2314575" y="24860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07" name="Rectangle 20"/>
          <p:cNvSpPr>
            <a:spLocks noChangeArrowheads="1"/>
          </p:cNvSpPr>
          <p:nvPr/>
        </p:nvSpPr>
        <p:spPr bwMode="auto">
          <a:xfrm>
            <a:off x="1857375" y="24860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08" name="Rectangle 21"/>
          <p:cNvSpPr>
            <a:spLocks noChangeArrowheads="1"/>
          </p:cNvSpPr>
          <p:nvPr/>
        </p:nvSpPr>
        <p:spPr bwMode="auto">
          <a:xfrm>
            <a:off x="3228975" y="2486025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09" name="Rectangle 22"/>
          <p:cNvSpPr>
            <a:spLocks noChangeArrowheads="1"/>
          </p:cNvSpPr>
          <p:nvPr/>
        </p:nvSpPr>
        <p:spPr bwMode="auto">
          <a:xfrm>
            <a:off x="1057275" y="1457325"/>
            <a:ext cx="457200" cy="1328738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cxnSp>
        <p:nvCxnSpPr>
          <p:cNvPr id="63510" name="Straight Arrow Connector 23"/>
          <p:cNvCxnSpPr>
            <a:cxnSpLocks noChangeShapeType="1"/>
            <a:endCxn id="63495" idx="3"/>
          </p:cNvCxnSpPr>
          <p:nvPr/>
        </p:nvCxnSpPr>
        <p:spPr bwMode="auto">
          <a:xfrm>
            <a:off x="1514475" y="1628776"/>
            <a:ext cx="2171700" cy="893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11" name="Straight Arrow Connector 24"/>
          <p:cNvCxnSpPr>
            <a:cxnSpLocks noChangeShapeType="1"/>
            <a:endCxn id="63498" idx="3"/>
          </p:cNvCxnSpPr>
          <p:nvPr/>
        </p:nvCxnSpPr>
        <p:spPr bwMode="auto">
          <a:xfrm>
            <a:off x="1514475" y="1971676"/>
            <a:ext cx="2171700" cy="893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12" name="Straight Arrow Connector 25"/>
          <p:cNvCxnSpPr>
            <a:cxnSpLocks noChangeShapeType="1"/>
            <a:endCxn id="63503" idx="3"/>
          </p:cNvCxnSpPr>
          <p:nvPr/>
        </p:nvCxnSpPr>
        <p:spPr bwMode="auto">
          <a:xfrm>
            <a:off x="1514475" y="2314576"/>
            <a:ext cx="2171700" cy="893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13" name="Straight Arrow Connector 26"/>
          <p:cNvCxnSpPr>
            <a:cxnSpLocks noChangeShapeType="1"/>
            <a:endCxn id="63508" idx="3"/>
          </p:cNvCxnSpPr>
          <p:nvPr/>
        </p:nvCxnSpPr>
        <p:spPr bwMode="auto">
          <a:xfrm>
            <a:off x="1514475" y="2657476"/>
            <a:ext cx="2171700" cy="893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14" name="TextBox 27"/>
          <p:cNvSpPr txBox="1">
            <a:spLocks noChangeArrowheads="1"/>
          </p:cNvSpPr>
          <p:nvPr/>
        </p:nvSpPr>
        <p:spPr bwMode="auto">
          <a:xfrm rot="-5400000">
            <a:off x="868317" y="1869609"/>
            <a:ext cx="838691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/>
              <a:t>decode</a:t>
            </a:r>
          </a:p>
        </p:txBody>
      </p:sp>
      <p:sp>
        <p:nvSpPr>
          <p:cNvPr id="63515" name="Rectangle 28"/>
          <p:cNvSpPr>
            <a:spLocks noChangeArrowheads="1"/>
          </p:cNvSpPr>
          <p:nvPr/>
        </p:nvSpPr>
        <p:spPr bwMode="auto">
          <a:xfrm>
            <a:off x="1857375" y="3086100"/>
            <a:ext cx="1885950" cy="257175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Sense amps</a:t>
            </a:r>
          </a:p>
        </p:txBody>
      </p:sp>
      <p:cxnSp>
        <p:nvCxnSpPr>
          <p:cNvPr id="63516" name="Straight Arrow Connector 29"/>
          <p:cNvCxnSpPr>
            <a:cxnSpLocks noChangeShapeType="1"/>
          </p:cNvCxnSpPr>
          <p:nvPr/>
        </p:nvCxnSpPr>
        <p:spPr bwMode="auto">
          <a:xfrm rot="5400000">
            <a:off x="1072158" y="2142530"/>
            <a:ext cx="1800225" cy="119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17" name="Straight Arrow Connector 30"/>
          <p:cNvCxnSpPr>
            <a:cxnSpLocks noChangeShapeType="1"/>
          </p:cNvCxnSpPr>
          <p:nvPr/>
        </p:nvCxnSpPr>
        <p:spPr bwMode="auto">
          <a:xfrm rot="5400000">
            <a:off x="1584872" y="2142977"/>
            <a:ext cx="1801118" cy="119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18" name="Straight Arrow Connector 31"/>
          <p:cNvCxnSpPr>
            <a:cxnSpLocks noChangeShapeType="1"/>
          </p:cNvCxnSpPr>
          <p:nvPr/>
        </p:nvCxnSpPr>
        <p:spPr bwMode="auto">
          <a:xfrm rot="5400000">
            <a:off x="2043262" y="2142977"/>
            <a:ext cx="1801118" cy="119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19" name="Straight Arrow Connector 32"/>
          <p:cNvCxnSpPr>
            <a:cxnSpLocks noChangeShapeType="1"/>
          </p:cNvCxnSpPr>
          <p:nvPr/>
        </p:nvCxnSpPr>
        <p:spPr bwMode="auto">
          <a:xfrm rot="5400000">
            <a:off x="2443312" y="2142977"/>
            <a:ext cx="1801118" cy="119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20" name="AutoShape 11"/>
          <p:cNvSpPr>
            <a:spLocks noChangeArrowheads="1"/>
          </p:cNvSpPr>
          <p:nvPr/>
        </p:nvSpPr>
        <p:spPr bwMode="auto">
          <a:xfrm>
            <a:off x="1857375" y="3557588"/>
            <a:ext cx="1771650" cy="1714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31 w 21600"/>
              <a:gd name="T13" fmla="*/ 4431 h 21600"/>
              <a:gd name="T14" fmla="*/ 17169 w 21600"/>
              <a:gd name="T15" fmla="*/ 1716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262" y="21600"/>
                </a:lnTo>
                <a:lnTo>
                  <a:pt x="1633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500">
                <a:solidFill>
                  <a:schemeClr val="bg1"/>
                </a:solidFill>
                <a:latin typeface="Arial" charset="0"/>
              </a:rPr>
              <a:t>Mux</a:t>
            </a:r>
          </a:p>
        </p:txBody>
      </p:sp>
      <p:cxnSp>
        <p:nvCxnSpPr>
          <p:cNvPr id="63521" name="Straight Arrow Connector 34"/>
          <p:cNvCxnSpPr>
            <a:cxnSpLocks noChangeShapeType="1"/>
          </p:cNvCxnSpPr>
          <p:nvPr/>
        </p:nvCxnSpPr>
        <p:spPr bwMode="auto">
          <a:xfrm rot="5400000">
            <a:off x="1864519" y="3450135"/>
            <a:ext cx="214313" cy="238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22" name="Straight Arrow Connector 35"/>
          <p:cNvCxnSpPr>
            <a:cxnSpLocks noChangeShapeType="1"/>
          </p:cNvCxnSpPr>
          <p:nvPr/>
        </p:nvCxnSpPr>
        <p:spPr bwMode="auto">
          <a:xfrm rot="5400000">
            <a:off x="2378869" y="3450135"/>
            <a:ext cx="214313" cy="238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23" name="Straight Arrow Connector 36"/>
          <p:cNvCxnSpPr>
            <a:cxnSpLocks noChangeShapeType="1"/>
          </p:cNvCxnSpPr>
          <p:nvPr/>
        </p:nvCxnSpPr>
        <p:spPr bwMode="auto">
          <a:xfrm rot="5400000">
            <a:off x="2837112" y="3450283"/>
            <a:ext cx="213419" cy="119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24" name="Straight Arrow Connector 37"/>
          <p:cNvCxnSpPr>
            <a:cxnSpLocks noChangeShapeType="1"/>
          </p:cNvCxnSpPr>
          <p:nvPr/>
        </p:nvCxnSpPr>
        <p:spPr bwMode="auto">
          <a:xfrm rot="5400000">
            <a:off x="3236119" y="3450135"/>
            <a:ext cx="214313" cy="238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25" name="Straight Arrow Connector 38"/>
          <p:cNvCxnSpPr>
            <a:cxnSpLocks noChangeShapeType="1"/>
          </p:cNvCxnSpPr>
          <p:nvPr/>
        </p:nvCxnSpPr>
        <p:spPr bwMode="auto">
          <a:xfrm rot="5400000">
            <a:off x="2415630" y="3857477"/>
            <a:ext cx="256282" cy="119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9"/>
          <p:cNvCxnSpPr/>
          <p:nvPr/>
        </p:nvCxnSpPr>
        <p:spPr bwMode="auto">
          <a:xfrm rot="5400000">
            <a:off x="2701380" y="3857477"/>
            <a:ext cx="256282" cy="119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27" name="Straight Arrow Connector 41"/>
          <p:cNvCxnSpPr>
            <a:cxnSpLocks noChangeShapeType="1"/>
          </p:cNvCxnSpPr>
          <p:nvPr/>
        </p:nvCxnSpPr>
        <p:spPr bwMode="auto">
          <a:xfrm>
            <a:off x="771525" y="3986213"/>
            <a:ext cx="5829300" cy="893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28" name="Rectangle 42"/>
          <p:cNvSpPr>
            <a:spLocks noChangeArrowheads="1"/>
          </p:cNvSpPr>
          <p:nvPr/>
        </p:nvSpPr>
        <p:spPr bwMode="auto">
          <a:xfrm>
            <a:off x="4714875" y="14144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29" name="Rectangle 43"/>
          <p:cNvSpPr>
            <a:spLocks noChangeArrowheads="1"/>
          </p:cNvSpPr>
          <p:nvPr/>
        </p:nvSpPr>
        <p:spPr bwMode="auto">
          <a:xfrm>
            <a:off x="5172075" y="14144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30" name="Rectangle 44"/>
          <p:cNvSpPr>
            <a:spLocks noChangeArrowheads="1"/>
          </p:cNvSpPr>
          <p:nvPr/>
        </p:nvSpPr>
        <p:spPr bwMode="auto">
          <a:xfrm>
            <a:off x="5629275" y="14144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31" name="Rectangle 45"/>
          <p:cNvSpPr>
            <a:spLocks noChangeArrowheads="1"/>
          </p:cNvSpPr>
          <p:nvPr/>
        </p:nvSpPr>
        <p:spPr bwMode="auto">
          <a:xfrm>
            <a:off x="6086475" y="14144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32" name="Rectangle 46"/>
          <p:cNvSpPr>
            <a:spLocks noChangeArrowheads="1"/>
          </p:cNvSpPr>
          <p:nvPr/>
        </p:nvSpPr>
        <p:spPr bwMode="auto">
          <a:xfrm>
            <a:off x="4714875" y="17573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33" name="Rectangle 47"/>
          <p:cNvSpPr>
            <a:spLocks noChangeArrowheads="1"/>
          </p:cNvSpPr>
          <p:nvPr/>
        </p:nvSpPr>
        <p:spPr bwMode="auto">
          <a:xfrm>
            <a:off x="5629275" y="17573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34" name="Rectangle 48"/>
          <p:cNvSpPr>
            <a:spLocks noChangeArrowheads="1"/>
          </p:cNvSpPr>
          <p:nvPr/>
        </p:nvSpPr>
        <p:spPr bwMode="auto">
          <a:xfrm>
            <a:off x="6086475" y="17573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35" name="Rectangle 49"/>
          <p:cNvSpPr>
            <a:spLocks noChangeArrowheads="1"/>
          </p:cNvSpPr>
          <p:nvPr/>
        </p:nvSpPr>
        <p:spPr bwMode="auto">
          <a:xfrm>
            <a:off x="4714875" y="21002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36" name="Rectangle 50"/>
          <p:cNvSpPr>
            <a:spLocks noChangeArrowheads="1"/>
          </p:cNvSpPr>
          <p:nvPr/>
        </p:nvSpPr>
        <p:spPr bwMode="auto">
          <a:xfrm>
            <a:off x="5172075" y="17573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37" name="Rectangle 51"/>
          <p:cNvSpPr>
            <a:spLocks noChangeArrowheads="1"/>
          </p:cNvSpPr>
          <p:nvPr/>
        </p:nvSpPr>
        <p:spPr bwMode="auto">
          <a:xfrm>
            <a:off x="5172075" y="21002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38" name="Rectangle 52"/>
          <p:cNvSpPr>
            <a:spLocks noChangeArrowheads="1"/>
          </p:cNvSpPr>
          <p:nvPr/>
        </p:nvSpPr>
        <p:spPr bwMode="auto">
          <a:xfrm>
            <a:off x="5629275" y="21002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39" name="Rectangle 53"/>
          <p:cNvSpPr>
            <a:spLocks noChangeArrowheads="1"/>
          </p:cNvSpPr>
          <p:nvPr/>
        </p:nvSpPr>
        <p:spPr bwMode="auto">
          <a:xfrm>
            <a:off x="6086475" y="21002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40" name="Rectangle 54"/>
          <p:cNvSpPr>
            <a:spLocks noChangeArrowheads="1"/>
          </p:cNvSpPr>
          <p:nvPr/>
        </p:nvSpPr>
        <p:spPr bwMode="auto">
          <a:xfrm>
            <a:off x="5172075" y="17573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41" name="Rectangle 55"/>
          <p:cNvSpPr>
            <a:spLocks noChangeArrowheads="1"/>
          </p:cNvSpPr>
          <p:nvPr/>
        </p:nvSpPr>
        <p:spPr bwMode="auto">
          <a:xfrm>
            <a:off x="5629275" y="24431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42" name="Rectangle 56"/>
          <p:cNvSpPr>
            <a:spLocks noChangeArrowheads="1"/>
          </p:cNvSpPr>
          <p:nvPr/>
        </p:nvSpPr>
        <p:spPr bwMode="auto">
          <a:xfrm>
            <a:off x="5172075" y="24431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43" name="Rectangle 57"/>
          <p:cNvSpPr>
            <a:spLocks noChangeArrowheads="1"/>
          </p:cNvSpPr>
          <p:nvPr/>
        </p:nvSpPr>
        <p:spPr bwMode="auto">
          <a:xfrm>
            <a:off x="4714875" y="24431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44" name="Rectangle 58"/>
          <p:cNvSpPr>
            <a:spLocks noChangeArrowheads="1"/>
          </p:cNvSpPr>
          <p:nvPr/>
        </p:nvSpPr>
        <p:spPr bwMode="auto">
          <a:xfrm>
            <a:off x="6086475" y="2443163"/>
            <a:ext cx="457200" cy="3429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545" name="Rectangle 59"/>
          <p:cNvSpPr>
            <a:spLocks noChangeArrowheads="1"/>
          </p:cNvSpPr>
          <p:nvPr/>
        </p:nvSpPr>
        <p:spPr bwMode="auto">
          <a:xfrm>
            <a:off x="3914775" y="1414462"/>
            <a:ext cx="457200" cy="1328738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cxnSp>
        <p:nvCxnSpPr>
          <p:cNvPr id="63546" name="Straight Arrow Connector 60"/>
          <p:cNvCxnSpPr>
            <a:cxnSpLocks noChangeShapeType="1"/>
            <a:endCxn id="63531" idx="3"/>
          </p:cNvCxnSpPr>
          <p:nvPr/>
        </p:nvCxnSpPr>
        <p:spPr bwMode="auto">
          <a:xfrm>
            <a:off x="4371975" y="1585913"/>
            <a:ext cx="2171700" cy="893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47" name="Straight Arrow Connector 61"/>
          <p:cNvCxnSpPr>
            <a:cxnSpLocks noChangeShapeType="1"/>
            <a:endCxn id="63534" idx="3"/>
          </p:cNvCxnSpPr>
          <p:nvPr/>
        </p:nvCxnSpPr>
        <p:spPr bwMode="auto">
          <a:xfrm>
            <a:off x="4371975" y="1928813"/>
            <a:ext cx="2171700" cy="893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48" name="Straight Arrow Connector 62"/>
          <p:cNvCxnSpPr>
            <a:cxnSpLocks noChangeShapeType="1"/>
            <a:endCxn id="63539" idx="3"/>
          </p:cNvCxnSpPr>
          <p:nvPr/>
        </p:nvCxnSpPr>
        <p:spPr bwMode="auto">
          <a:xfrm>
            <a:off x="4371975" y="2271713"/>
            <a:ext cx="2171700" cy="893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49" name="Straight Arrow Connector 63"/>
          <p:cNvCxnSpPr>
            <a:cxnSpLocks noChangeShapeType="1"/>
            <a:endCxn id="63544" idx="3"/>
          </p:cNvCxnSpPr>
          <p:nvPr/>
        </p:nvCxnSpPr>
        <p:spPr bwMode="auto">
          <a:xfrm>
            <a:off x="4371975" y="2614613"/>
            <a:ext cx="2171700" cy="893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50" name="TextBox 64"/>
          <p:cNvSpPr txBox="1">
            <a:spLocks noChangeArrowheads="1"/>
          </p:cNvSpPr>
          <p:nvPr/>
        </p:nvSpPr>
        <p:spPr bwMode="auto">
          <a:xfrm rot="-5400000">
            <a:off x="3725817" y="1826747"/>
            <a:ext cx="838691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/>
              <a:t>decode</a:t>
            </a:r>
          </a:p>
        </p:txBody>
      </p:sp>
      <p:sp>
        <p:nvSpPr>
          <p:cNvPr id="63551" name="Rectangle 65"/>
          <p:cNvSpPr>
            <a:spLocks noChangeArrowheads="1"/>
          </p:cNvSpPr>
          <p:nvPr/>
        </p:nvSpPr>
        <p:spPr bwMode="auto">
          <a:xfrm>
            <a:off x="4714875" y="3043238"/>
            <a:ext cx="1885950" cy="257175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Sense amps</a:t>
            </a:r>
          </a:p>
        </p:txBody>
      </p:sp>
      <p:cxnSp>
        <p:nvCxnSpPr>
          <p:cNvPr id="63552" name="Straight Arrow Connector 66"/>
          <p:cNvCxnSpPr>
            <a:cxnSpLocks noChangeShapeType="1"/>
          </p:cNvCxnSpPr>
          <p:nvPr/>
        </p:nvCxnSpPr>
        <p:spPr bwMode="auto">
          <a:xfrm rot="5400000">
            <a:off x="3929658" y="2099667"/>
            <a:ext cx="1800225" cy="119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3" name="Straight Arrow Connector 67"/>
          <p:cNvCxnSpPr>
            <a:cxnSpLocks noChangeShapeType="1"/>
          </p:cNvCxnSpPr>
          <p:nvPr/>
        </p:nvCxnSpPr>
        <p:spPr bwMode="auto">
          <a:xfrm rot="5400000">
            <a:off x="4442372" y="2100115"/>
            <a:ext cx="1801118" cy="119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4" name="Straight Arrow Connector 68"/>
          <p:cNvCxnSpPr>
            <a:cxnSpLocks noChangeShapeType="1"/>
          </p:cNvCxnSpPr>
          <p:nvPr/>
        </p:nvCxnSpPr>
        <p:spPr bwMode="auto">
          <a:xfrm rot="5400000">
            <a:off x="4900762" y="2100114"/>
            <a:ext cx="1801118" cy="119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5" name="Straight Arrow Connector 69"/>
          <p:cNvCxnSpPr>
            <a:cxnSpLocks noChangeShapeType="1"/>
          </p:cNvCxnSpPr>
          <p:nvPr/>
        </p:nvCxnSpPr>
        <p:spPr bwMode="auto">
          <a:xfrm rot="5400000">
            <a:off x="5300812" y="2100114"/>
            <a:ext cx="1801118" cy="119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56" name="AutoShape 11"/>
          <p:cNvSpPr>
            <a:spLocks noChangeArrowheads="1"/>
          </p:cNvSpPr>
          <p:nvPr/>
        </p:nvSpPr>
        <p:spPr bwMode="auto">
          <a:xfrm>
            <a:off x="4714875" y="3514725"/>
            <a:ext cx="1771650" cy="1714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31 w 21600"/>
              <a:gd name="T13" fmla="*/ 4431 h 21600"/>
              <a:gd name="T14" fmla="*/ 17169 w 21600"/>
              <a:gd name="T15" fmla="*/ 1716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262" y="21600"/>
                </a:lnTo>
                <a:lnTo>
                  <a:pt x="1633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500">
                <a:solidFill>
                  <a:schemeClr val="bg1"/>
                </a:solidFill>
                <a:latin typeface="Arial" charset="0"/>
              </a:rPr>
              <a:t>Mux</a:t>
            </a:r>
          </a:p>
        </p:txBody>
      </p:sp>
      <p:cxnSp>
        <p:nvCxnSpPr>
          <p:cNvPr id="63557" name="Straight Arrow Connector 71"/>
          <p:cNvCxnSpPr>
            <a:cxnSpLocks noChangeShapeType="1"/>
          </p:cNvCxnSpPr>
          <p:nvPr/>
        </p:nvCxnSpPr>
        <p:spPr bwMode="auto">
          <a:xfrm rot="5400000">
            <a:off x="4722019" y="3407272"/>
            <a:ext cx="214313" cy="238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8" name="Straight Arrow Connector 72"/>
          <p:cNvCxnSpPr>
            <a:cxnSpLocks noChangeShapeType="1"/>
          </p:cNvCxnSpPr>
          <p:nvPr/>
        </p:nvCxnSpPr>
        <p:spPr bwMode="auto">
          <a:xfrm rot="5400000">
            <a:off x="5236369" y="3407272"/>
            <a:ext cx="214313" cy="238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9" name="Straight Arrow Connector 73"/>
          <p:cNvCxnSpPr>
            <a:cxnSpLocks noChangeShapeType="1"/>
          </p:cNvCxnSpPr>
          <p:nvPr/>
        </p:nvCxnSpPr>
        <p:spPr bwMode="auto">
          <a:xfrm rot="5400000">
            <a:off x="5694612" y="3407420"/>
            <a:ext cx="213419" cy="119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60" name="Straight Arrow Connector 74"/>
          <p:cNvCxnSpPr>
            <a:cxnSpLocks noChangeShapeType="1"/>
          </p:cNvCxnSpPr>
          <p:nvPr/>
        </p:nvCxnSpPr>
        <p:spPr bwMode="auto">
          <a:xfrm rot="5400000">
            <a:off x="6093619" y="3407272"/>
            <a:ext cx="214313" cy="238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61" name="Straight Arrow Connector 75"/>
          <p:cNvCxnSpPr>
            <a:cxnSpLocks noChangeShapeType="1"/>
          </p:cNvCxnSpPr>
          <p:nvPr/>
        </p:nvCxnSpPr>
        <p:spPr bwMode="auto">
          <a:xfrm rot="5400000">
            <a:off x="5273130" y="3814614"/>
            <a:ext cx="256282" cy="119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traight Arrow Connector 76"/>
          <p:cNvCxnSpPr/>
          <p:nvPr/>
        </p:nvCxnSpPr>
        <p:spPr bwMode="auto">
          <a:xfrm rot="5400000">
            <a:off x="5558880" y="3814614"/>
            <a:ext cx="256282" cy="1191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67" name="TextBox 81"/>
          <p:cNvSpPr txBox="1">
            <a:spLocks noChangeArrowheads="1"/>
          </p:cNvSpPr>
          <p:nvPr/>
        </p:nvSpPr>
        <p:spPr bwMode="auto">
          <a:xfrm>
            <a:off x="1400176" y="3638550"/>
            <a:ext cx="845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Bank 0</a:t>
            </a:r>
          </a:p>
        </p:txBody>
      </p:sp>
      <p:sp>
        <p:nvSpPr>
          <p:cNvPr id="63568" name="TextBox 82"/>
          <p:cNvSpPr txBox="1">
            <a:spLocks noChangeArrowheads="1"/>
          </p:cNvSpPr>
          <p:nvPr/>
        </p:nvSpPr>
        <p:spPr bwMode="auto">
          <a:xfrm>
            <a:off x="4257676" y="3638550"/>
            <a:ext cx="845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/>
              <a:t>Bank 1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2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527">
        <p:fade/>
      </p:transition>
    </mc:Choice>
    <mc:Fallback xmlns="">
      <p:transition spd="med" advTm="265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1"/>
</p:tagLst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6.21</Order0>
    <Test_x0020_Field xmlns="1956f548-e1c6-4bad-9b00-9434a603b471">Slides</Test_x0020_Field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Props1.xml><?xml version="1.0" encoding="utf-8"?>
<ds:datastoreItem xmlns:ds="http://schemas.openxmlformats.org/officeDocument/2006/customXml" ds:itemID="{2C5B1FDC-517E-4118-B2F4-521319EE02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DA8FCE-F73C-4D5B-B1A3-A4C2A0D1DA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98225C-B80D-44BC-9961-B2BA9728904B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3819</TotalTime>
  <Words>412</Words>
  <Application>Microsoft Office PowerPoint</Application>
  <PresentationFormat>Custom</PresentationFormat>
  <Paragraphs>82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MS PGothic</vt:lpstr>
      <vt:lpstr>AkzidenzGrotesk</vt:lpstr>
      <vt:lpstr>Akzidenz-Grotesk Extended BQ</vt:lpstr>
      <vt:lpstr>Arial</vt:lpstr>
      <vt:lpstr>Calibri</vt:lpstr>
      <vt:lpstr>Sentinel Medium</vt:lpstr>
      <vt:lpstr>Times New Roman</vt:lpstr>
      <vt:lpstr>Trebuchet MS</vt:lpstr>
      <vt:lpstr>1_Title &amp; Bullet </vt:lpstr>
      <vt:lpstr>Module 6.1 – Memory Access Performance</vt:lpstr>
      <vt:lpstr>Objective</vt:lpstr>
      <vt:lpstr>Global Memory (DRAM) Bandwidth</vt:lpstr>
      <vt:lpstr>DRAM Core Array Organization</vt:lpstr>
      <vt:lpstr>A very small (8x2-bit) DRAM Core Array</vt:lpstr>
      <vt:lpstr>DRAM Core Arrays are Slow</vt:lpstr>
      <vt:lpstr>DRAM Bursting</vt:lpstr>
      <vt:lpstr>DRAM Bursting Timing Example</vt:lpstr>
      <vt:lpstr>Multiple DRAM Banks</vt:lpstr>
      <vt:lpstr>DRAM Bursting with Banking</vt:lpstr>
      <vt:lpstr>GPU off-chip memory subsystem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06 - Performance Considerations: Memory</dc:title>
  <dc:creator>Cook, Colleen N</dc:creator>
  <cp:lastModifiedBy>Andrew Schuh</cp:lastModifiedBy>
  <cp:revision>59</cp:revision>
  <dcterms:created xsi:type="dcterms:W3CDTF">2013-11-15T21:49:21Z</dcterms:created>
  <dcterms:modified xsi:type="dcterms:W3CDTF">2016-04-02T20:55:05Z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</Properties>
</file>